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9.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484" r:id="rId6"/>
    <p:sldId id="310" r:id="rId7"/>
    <p:sldId id="316" r:id="rId8"/>
    <p:sldId id="313" r:id="rId9"/>
    <p:sldId id="489" r:id="rId10"/>
    <p:sldId id="490" r:id="rId11"/>
    <p:sldId id="491" r:id="rId12"/>
    <p:sldId id="492" r:id="rId13"/>
    <p:sldId id="493" r:id="rId14"/>
    <p:sldId id="494" r:id="rId15"/>
    <p:sldId id="282" r:id="rId16"/>
    <p:sldId id="283" r:id="rId17"/>
    <p:sldId id="311" r:id="rId18"/>
    <p:sldId id="312" r:id="rId19"/>
    <p:sldId id="319" r:id="rId20"/>
    <p:sldId id="317" r:id="rId21"/>
    <p:sldId id="353" r:id="rId22"/>
    <p:sldId id="495" r:id="rId23"/>
    <p:sldId id="354" r:id="rId24"/>
    <p:sldId id="355" r:id="rId25"/>
    <p:sldId id="485" r:id="rId26"/>
    <p:sldId id="486" r:id="rId27"/>
    <p:sldId id="487" r:id="rId28"/>
    <p:sldId id="488" r:id="rId29"/>
    <p:sldId id="496" r:id="rId30"/>
    <p:sldId id="497" r:id="rId31"/>
    <p:sldId id="498" r:id="rId32"/>
    <p:sldId id="499" r:id="rId33"/>
    <p:sldId id="352" r:id="rId34"/>
    <p:sldId id="356" r:id="rId35"/>
    <p:sldId id="357" r:id="rId36"/>
    <p:sldId id="380" r:id="rId37"/>
    <p:sldId id="314" r:id="rId38"/>
    <p:sldId id="358" r:id="rId39"/>
    <p:sldId id="360" r:id="rId40"/>
    <p:sldId id="361" r:id="rId41"/>
    <p:sldId id="362" r:id="rId42"/>
    <p:sldId id="363" r:id="rId43"/>
    <p:sldId id="364" r:id="rId44"/>
    <p:sldId id="365" r:id="rId45"/>
    <p:sldId id="359" r:id="rId46"/>
    <p:sldId id="309" r:id="rId47"/>
    <p:sldId id="501" r:id="rId48"/>
    <p:sldId id="428" r:id="rId49"/>
    <p:sldId id="427" r:id="rId50"/>
    <p:sldId id="429" r:id="rId51"/>
    <p:sldId id="430" r:id="rId52"/>
    <p:sldId id="431" r:id="rId53"/>
    <p:sldId id="432" r:id="rId54"/>
    <p:sldId id="434" r:id="rId55"/>
    <p:sldId id="435" r:id="rId56"/>
    <p:sldId id="436" r:id="rId57"/>
    <p:sldId id="437" r:id="rId58"/>
    <p:sldId id="438" r:id="rId59"/>
    <p:sldId id="410" r:id="rId60"/>
    <p:sldId id="411" r:id="rId61"/>
    <p:sldId id="320" r:id="rId62"/>
    <p:sldId id="442" r:id="rId63"/>
    <p:sldId id="443" r:id="rId64"/>
    <p:sldId id="444" r:id="rId65"/>
    <p:sldId id="445" r:id="rId66"/>
    <p:sldId id="447" r:id="rId67"/>
    <p:sldId id="446" r:id="rId68"/>
    <p:sldId id="449" r:id="rId69"/>
    <p:sldId id="448" r:id="rId70"/>
    <p:sldId id="451" r:id="rId71"/>
    <p:sldId id="450" r:id="rId72"/>
    <p:sldId id="500" r:id="rId73"/>
    <p:sldId id="452" r:id="rId74"/>
    <p:sldId id="453" r:id="rId75"/>
    <p:sldId id="455" r:id="rId76"/>
    <p:sldId id="456" r:id="rId77"/>
    <p:sldId id="457" r:id="rId78"/>
    <p:sldId id="458" r:id="rId79"/>
    <p:sldId id="459" r:id="rId80"/>
    <p:sldId id="460" r:id="rId81"/>
    <p:sldId id="502" r:id="rId82"/>
    <p:sldId id="461" r:id="rId83"/>
    <p:sldId id="462" r:id="rId84"/>
    <p:sldId id="463" r:id="rId85"/>
    <p:sldId id="468" r:id="rId86"/>
    <p:sldId id="472" r:id="rId87"/>
    <p:sldId id="370" r:id="rId88"/>
    <p:sldId id="385" r:id="rId89"/>
    <p:sldId id="366" r:id="rId90"/>
    <p:sldId id="367" r:id="rId91"/>
    <p:sldId id="318" r:id="rId92"/>
    <p:sldId id="368" r:id="rId93"/>
    <p:sldId id="375" r:id="rId94"/>
    <p:sldId id="379" r:id="rId95"/>
    <p:sldId id="378" r:id="rId96"/>
    <p:sldId id="376" r:id="rId97"/>
    <p:sldId id="377" r:id="rId98"/>
    <p:sldId id="381" r:id="rId99"/>
    <p:sldId id="382" r:id="rId100"/>
    <p:sldId id="383" r:id="rId101"/>
    <p:sldId id="384" r:id="rId102"/>
    <p:sldId id="374" r:id="rId103"/>
    <p:sldId id="369"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1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8/5/2021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8/5/2021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8/5/2021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8/5/2021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8/5/2021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8/5/2021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web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hyperlink" Target="https://linuxcontainers.org/lxc/introduction/"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upguard.com/blog/docker-vs-lxc" TargetMode="External"/><Relationship Id="rId2" Type="http://schemas.openxmlformats.org/officeDocument/2006/relationships/hyperlink" Target="https://www.youtube.com/watch?v=CWmkSj_B-wo"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gif"/></Relationships>
</file>

<file path=ppt/slides/_rels/slide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917303"/>
            <a:ext cx="6497605" cy="1475800"/>
          </a:xfrm>
        </p:spPr>
        <p:txBody>
          <a:bodyPr>
            <a:noAutofit/>
          </a:bodyPr>
          <a:lstStyle/>
          <a:p>
            <a:r>
              <a:rPr lang="en-US" sz="4800" dirty="0"/>
              <a:t>Introduction to docker</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2758209"/>
            <a:ext cx="11260667" cy="3634124"/>
          </a:xfrm>
          <a:prstGeom prst="rect">
            <a:avLst/>
          </a:prstGeom>
        </p:spPr>
      </p:pic>
      <p:pic>
        <p:nvPicPr>
          <p:cNvPr id="10" name="Picture 9">
            <a:extLst>
              <a:ext uri="{FF2B5EF4-FFF2-40B4-BE49-F238E27FC236}">
                <a16:creationId xmlns:a16="http://schemas.microsoft.com/office/drawing/2014/main" id="{81A9E601-9A27-4394-A542-9B2AADB9B6B5}"/>
              </a:ext>
            </a:extLst>
          </p:cNvPr>
          <p:cNvPicPr>
            <a:picLocks noChangeAspect="1"/>
          </p:cNvPicPr>
          <p:nvPr/>
        </p:nvPicPr>
        <p:blipFill>
          <a:blip r:embed="rId3"/>
          <a:stretch>
            <a:fillRect/>
          </a:stretch>
        </p:blipFill>
        <p:spPr>
          <a:xfrm>
            <a:off x="8956584" y="577143"/>
            <a:ext cx="2705453" cy="207283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6C3E29-E718-4ECB-9953-81D652B2BD2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40642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4C787-4DF9-4833-929B-FE7247E08FA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09771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847F0E-0B38-4503-9F82-85B47B67FD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5834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D1E80-AD0C-43AB-8F6D-0D433FC74AED}"/>
              </a:ext>
            </a:extLst>
          </p:cNvPr>
          <p:cNvPicPr>
            <a:picLocks noChangeAspect="1"/>
          </p:cNvPicPr>
          <p:nvPr/>
        </p:nvPicPr>
        <p:blipFill>
          <a:blip r:embed="rId2"/>
          <a:stretch>
            <a:fillRect/>
          </a:stretch>
        </p:blipFill>
        <p:spPr>
          <a:xfrm>
            <a:off x="7946343" y="0"/>
            <a:ext cx="4245657" cy="3572374"/>
          </a:xfrm>
          <a:prstGeom prst="rect">
            <a:avLst/>
          </a:prstGeom>
        </p:spPr>
      </p:pic>
      <p:pic>
        <p:nvPicPr>
          <p:cNvPr id="5" name="Picture 4">
            <a:extLst>
              <a:ext uri="{FF2B5EF4-FFF2-40B4-BE49-F238E27FC236}">
                <a16:creationId xmlns:a16="http://schemas.microsoft.com/office/drawing/2014/main" id="{2EE54116-352C-4F65-9373-135B7C51148E}"/>
              </a:ext>
            </a:extLst>
          </p:cNvPr>
          <p:cNvPicPr>
            <a:picLocks noChangeAspect="1"/>
          </p:cNvPicPr>
          <p:nvPr/>
        </p:nvPicPr>
        <p:blipFill>
          <a:blip r:embed="rId3"/>
          <a:stretch>
            <a:fillRect/>
          </a:stretch>
        </p:blipFill>
        <p:spPr>
          <a:xfrm>
            <a:off x="7946342" y="3572374"/>
            <a:ext cx="4245658" cy="3285625"/>
          </a:xfrm>
          <a:prstGeom prst="rect">
            <a:avLst/>
          </a:prstGeom>
        </p:spPr>
      </p:pic>
      <p:pic>
        <p:nvPicPr>
          <p:cNvPr id="9" name="Picture 8">
            <a:extLst>
              <a:ext uri="{FF2B5EF4-FFF2-40B4-BE49-F238E27FC236}">
                <a16:creationId xmlns:a16="http://schemas.microsoft.com/office/drawing/2014/main" id="{774EAE96-4C13-438D-913A-273D9BF4EEE0}"/>
              </a:ext>
            </a:extLst>
          </p:cNvPr>
          <p:cNvPicPr>
            <a:picLocks noChangeAspect="1"/>
          </p:cNvPicPr>
          <p:nvPr/>
        </p:nvPicPr>
        <p:blipFill>
          <a:blip r:embed="rId4"/>
          <a:stretch>
            <a:fillRect/>
          </a:stretch>
        </p:blipFill>
        <p:spPr>
          <a:xfrm>
            <a:off x="3807313" y="0"/>
            <a:ext cx="4139028" cy="3572374"/>
          </a:xfrm>
          <a:prstGeom prst="rect">
            <a:avLst/>
          </a:prstGeom>
        </p:spPr>
      </p:pic>
      <p:pic>
        <p:nvPicPr>
          <p:cNvPr id="15" name="Picture 14">
            <a:extLst>
              <a:ext uri="{FF2B5EF4-FFF2-40B4-BE49-F238E27FC236}">
                <a16:creationId xmlns:a16="http://schemas.microsoft.com/office/drawing/2014/main" id="{9A5DB3AF-B405-499B-8777-20066B874E50}"/>
              </a:ext>
            </a:extLst>
          </p:cNvPr>
          <p:cNvPicPr>
            <a:picLocks noChangeAspect="1"/>
          </p:cNvPicPr>
          <p:nvPr/>
        </p:nvPicPr>
        <p:blipFill>
          <a:blip r:embed="rId5"/>
          <a:stretch>
            <a:fillRect/>
          </a:stretch>
        </p:blipFill>
        <p:spPr>
          <a:xfrm>
            <a:off x="0" y="0"/>
            <a:ext cx="3807311" cy="3572374"/>
          </a:xfrm>
          <a:prstGeom prst="rect">
            <a:avLst/>
          </a:prstGeom>
        </p:spPr>
      </p:pic>
      <p:pic>
        <p:nvPicPr>
          <p:cNvPr id="17" name="Picture 16">
            <a:extLst>
              <a:ext uri="{FF2B5EF4-FFF2-40B4-BE49-F238E27FC236}">
                <a16:creationId xmlns:a16="http://schemas.microsoft.com/office/drawing/2014/main" id="{1336E60B-42E9-44F8-B792-78D4BF836039}"/>
              </a:ext>
            </a:extLst>
          </p:cNvPr>
          <p:cNvPicPr>
            <a:picLocks noChangeAspect="1"/>
          </p:cNvPicPr>
          <p:nvPr/>
        </p:nvPicPr>
        <p:blipFill>
          <a:blip r:embed="rId6"/>
          <a:stretch>
            <a:fillRect/>
          </a:stretch>
        </p:blipFill>
        <p:spPr>
          <a:xfrm>
            <a:off x="0" y="3572374"/>
            <a:ext cx="3807312" cy="3285625"/>
          </a:xfrm>
          <a:prstGeom prst="rect">
            <a:avLst/>
          </a:prstGeom>
        </p:spPr>
      </p:pic>
      <p:pic>
        <p:nvPicPr>
          <p:cNvPr id="4" name="Picture 3">
            <a:extLst>
              <a:ext uri="{FF2B5EF4-FFF2-40B4-BE49-F238E27FC236}">
                <a16:creationId xmlns:a16="http://schemas.microsoft.com/office/drawing/2014/main" id="{3603FA29-05AA-4E4C-B94E-9711D63AE200}"/>
              </a:ext>
            </a:extLst>
          </p:cNvPr>
          <p:cNvPicPr>
            <a:picLocks noChangeAspect="1"/>
          </p:cNvPicPr>
          <p:nvPr/>
        </p:nvPicPr>
        <p:blipFill>
          <a:blip r:embed="rId7"/>
          <a:stretch>
            <a:fillRect/>
          </a:stretch>
        </p:blipFill>
        <p:spPr>
          <a:xfrm>
            <a:off x="3807311" y="3572374"/>
            <a:ext cx="4139028" cy="3285626"/>
          </a:xfrm>
          <a:prstGeom prst="rect">
            <a:avLst/>
          </a:prstGeom>
        </p:spPr>
      </p:pic>
    </p:spTree>
    <p:extLst>
      <p:ext uri="{BB962C8B-B14F-4D97-AF65-F5344CB8AC3E}">
        <p14:creationId xmlns:p14="http://schemas.microsoft.com/office/powerpoint/2010/main" val="1221437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F4D32-FF58-4696-97F9-4D8B78F83C59}"/>
              </a:ext>
            </a:extLst>
          </p:cNvPr>
          <p:cNvPicPr>
            <a:picLocks noChangeAspect="1"/>
          </p:cNvPicPr>
          <p:nvPr/>
        </p:nvPicPr>
        <p:blipFill>
          <a:blip r:embed="rId2"/>
          <a:stretch>
            <a:fillRect/>
          </a:stretch>
        </p:blipFill>
        <p:spPr>
          <a:xfrm>
            <a:off x="1" y="0"/>
            <a:ext cx="6096000" cy="3676650"/>
          </a:xfrm>
          <a:prstGeom prst="rect">
            <a:avLst/>
          </a:prstGeom>
        </p:spPr>
      </p:pic>
      <p:pic>
        <p:nvPicPr>
          <p:cNvPr id="5" name="Picture 4">
            <a:extLst>
              <a:ext uri="{FF2B5EF4-FFF2-40B4-BE49-F238E27FC236}">
                <a16:creationId xmlns:a16="http://schemas.microsoft.com/office/drawing/2014/main" id="{26B1E6BF-31D0-4282-9D67-19D2E1342671}"/>
              </a:ext>
            </a:extLst>
          </p:cNvPr>
          <p:cNvPicPr>
            <a:picLocks noChangeAspect="1"/>
          </p:cNvPicPr>
          <p:nvPr/>
        </p:nvPicPr>
        <p:blipFill>
          <a:blip r:embed="rId3"/>
          <a:stretch>
            <a:fillRect/>
          </a:stretch>
        </p:blipFill>
        <p:spPr>
          <a:xfrm>
            <a:off x="6095999" y="0"/>
            <a:ext cx="6095999" cy="3676649"/>
          </a:xfrm>
          <a:prstGeom prst="rect">
            <a:avLst/>
          </a:prstGeom>
        </p:spPr>
      </p:pic>
      <p:pic>
        <p:nvPicPr>
          <p:cNvPr id="9" name="Picture 8">
            <a:extLst>
              <a:ext uri="{FF2B5EF4-FFF2-40B4-BE49-F238E27FC236}">
                <a16:creationId xmlns:a16="http://schemas.microsoft.com/office/drawing/2014/main" id="{D2731B63-4607-4BAE-BE1C-60055971905C}"/>
              </a:ext>
            </a:extLst>
          </p:cNvPr>
          <p:cNvPicPr>
            <a:picLocks noChangeAspect="1"/>
          </p:cNvPicPr>
          <p:nvPr/>
        </p:nvPicPr>
        <p:blipFill>
          <a:blip r:embed="rId4"/>
          <a:stretch>
            <a:fillRect/>
          </a:stretch>
        </p:blipFill>
        <p:spPr>
          <a:xfrm>
            <a:off x="0" y="3676648"/>
            <a:ext cx="6095999" cy="3181351"/>
          </a:xfrm>
          <a:prstGeom prst="rect">
            <a:avLst/>
          </a:prstGeom>
        </p:spPr>
      </p:pic>
      <p:pic>
        <p:nvPicPr>
          <p:cNvPr id="11" name="Picture 10">
            <a:extLst>
              <a:ext uri="{FF2B5EF4-FFF2-40B4-BE49-F238E27FC236}">
                <a16:creationId xmlns:a16="http://schemas.microsoft.com/office/drawing/2014/main" id="{E61F25B4-A536-4232-A972-BACF26FBA409}"/>
              </a:ext>
            </a:extLst>
          </p:cNvPr>
          <p:cNvPicPr>
            <a:picLocks noChangeAspect="1"/>
          </p:cNvPicPr>
          <p:nvPr/>
        </p:nvPicPr>
        <p:blipFill>
          <a:blip r:embed="rId5"/>
          <a:stretch>
            <a:fillRect/>
          </a:stretch>
        </p:blipFill>
        <p:spPr>
          <a:xfrm>
            <a:off x="6095997" y="3676648"/>
            <a:ext cx="6096000" cy="3181351"/>
          </a:xfrm>
          <a:prstGeom prst="rect">
            <a:avLst/>
          </a:prstGeom>
        </p:spPr>
      </p:pic>
    </p:spTree>
    <p:extLst>
      <p:ext uri="{BB962C8B-B14F-4D97-AF65-F5344CB8AC3E}">
        <p14:creationId xmlns:p14="http://schemas.microsoft.com/office/powerpoint/2010/main" val="3460425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virtualization</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39796"/>
            <a:ext cx="5092474" cy="5355312"/>
          </a:xfrm>
          <a:prstGeom prst="rect">
            <a:avLst/>
          </a:prstGeom>
          <a:noFill/>
        </p:spPr>
        <p:txBody>
          <a:bodyPr wrap="square" rtlCol="0">
            <a:spAutoFit/>
          </a:bodyPr>
          <a:lstStyle/>
          <a:p>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process of running a virtual instance of a computer system in a layer abstracted from the actual hardware. Most commonly, it refers to </a:t>
            </a:r>
            <a:r>
              <a:rPr lang="en-US" b="1" i="0" dirty="0">
                <a:solidFill>
                  <a:srgbClr val="202124"/>
                </a:solidFill>
                <a:effectLst/>
                <a:latin typeface="Times New Roman" panose="02020603050405020304" pitchFamily="18" charset="0"/>
                <a:cs typeface="Times New Roman" panose="02020603050405020304" pitchFamily="18" charset="0"/>
              </a:rPr>
              <a:t>running multiple operating systems on a computer system simultaneously</a:t>
            </a:r>
            <a:r>
              <a:rPr lang="en-US" b="0" i="0" dirty="0">
                <a:solidFill>
                  <a:srgbClr val="202124"/>
                </a:solidFill>
                <a:effectLst/>
                <a:latin typeface="Times New Roman" panose="02020603050405020304" pitchFamily="18" charset="0"/>
                <a:cs typeface="Times New Roman" panose="02020603050405020304" pitchFamily="18" charset="0"/>
              </a:rPr>
              <a:t>. </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creation of a virtual -- rather than actual -- version of </a:t>
            </a:r>
            <a:r>
              <a:rPr lang="en-US" b="1" i="0" dirty="0">
                <a:solidFill>
                  <a:srgbClr val="202124"/>
                </a:solidFill>
                <a:effectLst/>
                <a:latin typeface="Times New Roman" panose="02020603050405020304" pitchFamily="18" charset="0"/>
                <a:cs typeface="Times New Roman" panose="02020603050405020304" pitchFamily="18" charset="0"/>
              </a:rPr>
              <a:t>something</a:t>
            </a:r>
            <a:r>
              <a:rPr lang="en-US" b="0" i="0" dirty="0">
                <a:solidFill>
                  <a:srgbClr val="202124"/>
                </a:solidFill>
                <a:effectLst/>
                <a:latin typeface="Times New Roman" panose="02020603050405020304" pitchFamily="18" charset="0"/>
                <a:cs typeface="Times New Roman" panose="02020603050405020304" pitchFamily="18" charset="0"/>
              </a:rPr>
              <a:t>, such as an operating system (OS), a server, a storage device or network resources. </a:t>
            </a: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uses software that simulates hardware functionality in order to create a virtual system</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refers to the creation of a virtual resource such as a server, desktop, operating system, file, storage or network. The main </a:t>
            </a:r>
            <a:r>
              <a:rPr lang="en-US" b="1" i="0" dirty="0">
                <a:solidFill>
                  <a:srgbClr val="202124"/>
                </a:solidFill>
                <a:effectLst/>
                <a:latin typeface="Times New Roman" panose="02020603050405020304" pitchFamily="18" charset="0"/>
                <a:cs typeface="Times New Roman" panose="02020603050405020304" pitchFamily="18" charset="0"/>
              </a:rPr>
              <a:t>goal of virtualization</a:t>
            </a:r>
            <a:r>
              <a:rPr lang="en-US" b="0" i="0" dirty="0">
                <a:solidFill>
                  <a:srgbClr val="202124"/>
                </a:solidFill>
                <a:effectLst/>
                <a:latin typeface="Times New Roman" panose="02020603050405020304" pitchFamily="18" charset="0"/>
                <a:cs typeface="Times New Roman" panose="02020603050405020304" pitchFamily="18" charset="0"/>
              </a:rPr>
              <a:t> is to manage workloads by radically transforming traditional computing to make it more scalable.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AE1B70-9F39-4914-87F3-7DD1D3E2523A}"/>
              </a:ext>
            </a:extLst>
          </p:cNvPr>
          <p:cNvPicPr>
            <a:picLocks noChangeAspect="1"/>
          </p:cNvPicPr>
          <p:nvPr/>
        </p:nvPicPr>
        <p:blipFill>
          <a:blip r:embed="rId4"/>
          <a:stretch>
            <a:fillRect/>
          </a:stretch>
        </p:blipFill>
        <p:spPr>
          <a:xfrm>
            <a:off x="6758946" y="795132"/>
            <a:ext cx="4903304" cy="3486879"/>
          </a:xfrm>
          <a:prstGeom prst="rect">
            <a:avLst/>
          </a:prstGeom>
        </p:spPr>
      </p:pic>
    </p:spTree>
    <p:extLst>
      <p:ext uri="{BB962C8B-B14F-4D97-AF65-F5344CB8AC3E}">
        <p14:creationId xmlns:p14="http://schemas.microsoft.com/office/powerpoint/2010/main" val="316768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269B4C-52D7-426C-9F52-0342D2985F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508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9928530" cy="544664"/>
          </a:xfrm>
        </p:spPr>
        <p:txBody>
          <a:bodyPr>
            <a:noAutofit/>
          </a:bodyPr>
          <a:lstStyle/>
          <a:p>
            <a:r>
              <a:rPr lang="en-US" sz="3200" dirty="0"/>
              <a:t>Virtual machines vs containers VS serverless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C1102110-1EC3-44C8-9E6E-4F78249A9AC1}"/>
              </a:ext>
            </a:extLst>
          </p:cNvPr>
          <p:cNvPicPr>
            <a:picLocks noChangeAspect="1"/>
          </p:cNvPicPr>
          <p:nvPr/>
        </p:nvPicPr>
        <p:blipFill>
          <a:blip r:embed="rId4"/>
          <a:stretch>
            <a:fillRect/>
          </a:stretch>
        </p:blipFill>
        <p:spPr>
          <a:xfrm>
            <a:off x="1617097" y="1317245"/>
            <a:ext cx="8957806" cy="4223509"/>
          </a:xfrm>
          <a:prstGeom prst="rect">
            <a:avLst/>
          </a:prstGeom>
        </p:spPr>
      </p:pic>
    </p:spTree>
    <p:extLst>
      <p:ext uri="{BB962C8B-B14F-4D97-AF65-F5344CB8AC3E}">
        <p14:creationId xmlns:p14="http://schemas.microsoft.com/office/powerpoint/2010/main" val="2382825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8629817" cy="544664"/>
          </a:xfrm>
        </p:spPr>
        <p:txBody>
          <a:bodyPr>
            <a:noAutofit/>
          </a:bodyPr>
          <a:lstStyle/>
          <a:p>
            <a:r>
              <a:rPr lang="en-US" sz="3200" dirty="0"/>
              <a:t>Virtual machines vs containers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5" name="Picture 4">
            <a:extLst>
              <a:ext uri="{FF2B5EF4-FFF2-40B4-BE49-F238E27FC236}">
                <a16:creationId xmlns:a16="http://schemas.microsoft.com/office/drawing/2014/main" id="{20BA28B3-856F-48E2-A63D-67675636F4FE}"/>
              </a:ext>
            </a:extLst>
          </p:cNvPr>
          <p:cNvPicPr>
            <a:picLocks noChangeAspect="1"/>
          </p:cNvPicPr>
          <p:nvPr/>
        </p:nvPicPr>
        <p:blipFill>
          <a:blip r:embed="rId4"/>
          <a:stretch>
            <a:fillRect/>
          </a:stretch>
        </p:blipFill>
        <p:spPr>
          <a:xfrm>
            <a:off x="1454426" y="1624218"/>
            <a:ext cx="8382000" cy="4438650"/>
          </a:xfrm>
          <a:prstGeom prst="rect">
            <a:avLst/>
          </a:prstGeom>
        </p:spPr>
      </p:pic>
    </p:spTree>
    <p:extLst>
      <p:ext uri="{BB962C8B-B14F-4D97-AF65-F5344CB8AC3E}">
        <p14:creationId xmlns:p14="http://schemas.microsoft.com/office/powerpoint/2010/main" val="383938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FE315-1B51-471A-A743-BC1877158112}"/>
              </a:ext>
            </a:extLst>
          </p:cNvPr>
          <p:cNvSpPr txBox="1"/>
          <p:nvPr/>
        </p:nvSpPr>
        <p:spPr>
          <a:xfrm>
            <a:off x="942983" y="1636201"/>
            <a:ext cx="9616921" cy="1477328"/>
          </a:xfrm>
          <a:prstGeom prst="rect">
            <a:avLst/>
          </a:prstGeom>
          <a:noFill/>
        </p:spPr>
        <p:txBody>
          <a:bodyPr wrap="square" rtlCol="0">
            <a:spAutoFit/>
          </a:bodyPr>
          <a:lstStyle/>
          <a:p>
            <a:r>
              <a:rPr lang="en-US" dirty="0">
                <a:latin typeface="+mj-lt"/>
                <a:cs typeface="Times New Roman" panose="02020603050405020304" pitchFamily="18" charset="0"/>
              </a:rPr>
              <a:t>Definition</a:t>
            </a:r>
          </a:p>
          <a:p>
            <a:r>
              <a:rPr lang="en-US" dirty="0">
                <a:latin typeface="Times New Roman" panose="02020603050405020304" pitchFamily="18" charset="0"/>
                <a:cs typeface="Times New Roman" panose="02020603050405020304" pitchFamily="18" charset="0"/>
              </a:rPr>
              <a:t>         Virtual machines are software computers that provide the </a:t>
            </a:r>
            <a:r>
              <a:rPr lang="en-US" b="1" dirty="0">
                <a:latin typeface="Times New Roman" panose="02020603050405020304" pitchFamily="18" charset="0"/>
                <a:cs typeface="Times New Roman" panose="02020603050405020304" pitchFamily="18" charset="0"/>
              </a:rPr>
              <a:t>same functionality as physical computers</a:t>
            </a:r>
            <a:r>
              <a:rPr lang="en-US" dirty="0">
                <a:latin typeface="Times New Roman" panose="02020603050405020304" pitchFamily="18" charset="0"/>
                <a:cs typeface="Times New Roman" panose="02020603050405020304" pitchFamily="18" charset="0"/>
              </a:rPr>
              <a:t>. Like physical computers, they run applications and an operating system. However, virtual machines are computer files that run on a physical computer and behave like a physical computer. In other words, virtual machines behave as separate computer systems.</a:t>
            </a:r>
          </a:p>
        </p:txBody>
      </p:sp>
      <p:sp>
        <p:nvSpPr>
          <p:cNvPr id="4" name="TextBox 3">
            <a:extLst>
              <a:ext uri="{FF2B5EF4-FFF2-40B4-BE49-F238E27FC236}">
                <a16:creationId xmlns:a16="http://schemas.microsoft.com/office/drawing/2014/main" id="{91F46093-EFC3-4220-BCD2-427849772DB7}"/>
              </a:ext>
            </a:extLst>
          </p:cNvPr>
          <p:cNvSpPr txBox="1"/>
          <p:nvPr/>
        </p:nvSpPr>
        <p:spPr>
          <a:xfrm>
            <a:off x="942983" y="3243469"/>
            <a:ext cx="9616920" cy="323165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400" dirty="0">
                <a:latin typeface="+mj-lt"/>
                <a:cs typeface="Times New Roman" panose="02020603050405020304" pitchFamily="18" charset="0"/>
              </a:rPr>
              <a:t>Types Of Virtual Machines</a:t>
            </a:r>
            <a:br>
              <a:rPr lang="en-US" sz="2400" u="sng" dirty="0">
                <a:latin typeface="Times New Roman" panose="02020603050405020304" pitchFamily="18" charset="0"/>
                <a:cs typeface="Times New Roman" panose="02020603050405020304" pitchFamily="18" charset="0"/>
              </a:rPr>
            </a:br>
            <a:br>
              <a:rPr lang="en-US" dirty="0">
                <a:latin typeface="+mj-lt"/>
                <a:cs typeface="Times New Roman" panose="02020603050405020304" pitchFamily="18" charset="0"/>
              </a:rPr>
            </a:br>
            <a:r>
              <a:rPr lang="en-US" dirty="0">
                <a:latin typeface="+mj-lt"/>
                <a:cs typeface="Times New Roman" panose="02020603050405020304" pitchFamily="18" charset="0"/>
              </a:rPr>
              <a:t>Process Virtual Machines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Execute computer programs in a </a:t>
            </a:r>
            <a:r>
              <a:rPr lang="en-US" b="1" dirty="0">
                <a:latin typeface="Times New Roman" panose="02020603050405020304" pitchFamily="18" charset="0"/>
                <a:cs typeface="Times New Roman" panose="02020603050405020304" pitchFamily="18" charset="0"/>
              </a:rPr>
              <a:t>platform-independent environment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It masks the information of the underlying hardware or operating system</a:t>
            </a:r>
            <a:r>
              <a:rPr lang="en-US" dirty="0">
                <a:latin typeface="Times New Roman" panose="02020603050405020304" pitchFamily="18" charset="0"/>
                <a:cs typeface="Times New Roman" panose="02020603050405020304" pitchFamily="18" charset="0"/>
              </a:rPr>
              <a:t>. This allows the program to be executed in the same fashion on any platform.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Example : JVM, .NET Core CLR etc.</a:t>
            </a:r>
          </a:p>
          <a:p>
            <a:endParaRPr lang="en-US" u="sng" dirty="0">
              <a:latin typeface="Times New Roman" panose="02020603050405020304" pitchFamily="18" charset="0"/>
              <a:cs typeface="Times New Roman" panose="02020603050405020304" pitchFamily="18" charset="0"/>
            </a:endParaRPr>
          </a:p>
          <a:p>
            <a:r>
              <a:rPr lang="en-US" dirty="0">
                <a:latin typeface="+mj-lt"/>
                <a:cs typeface="Times New Roman" panose="02020603050405020304" pitchFamily="18" charset="0"/>
              </a:rPr>
              <a:t>System Virtual Machines</a:t>
            </a:r>
          </a:p>
          <a:p>
            <a:r>
              <a:rPr lang="en-US" dirty="0">
                <a:latin typeface="Times New Roman" panose="02020603050405020304" pitchFamily="18" charset="0"/>
                <a:cs typeface="Times New Roman" panose="02020603050405020304" pitchFamily="18" charset="0"/>
              </a:rPr>
              <a:t>Support the sharing of a host computer’s physical resources between multiple virtual machines.  </a:t>
            </a:r>
          </a:p>
          <a:p>
            <a:r>
              <a:rPr lang="en-US" dirty="0">
                <a:latin typeface="Times New Roman" panose="02020603050405020304" pitchFamily="18" charset="0"/>
                <a:cs typeface="Times New Roman" panose="02020603050405020304" pitchFamily="18" charset="0"/>
              </a:rPr>
              <a:t>Example : Virtual Machines Created From VMware.</a:t>
            </a:r>
          </a:p>
        </p:txBody>
      </p:sp>
      <p:pic>
        <p:nvPicPr>
          <p:cNvPr id="6" name="Picture 5">
            <a:extLst>
              <a:ext uri="{FF2B5EF4-FFF2-40B4-BE49-F238E27FC236}">
                <a16:creationId xmlns:a16="http://schemas.microsoft.com/office/drawing/2014/main" id="{F3116D0C-E4D1-4B79-855D-91BCDEF5A860}"/>
              </a:ext>
            </a:extLst>
          </p:cNvPr>
          <p:cNvPicPr>
            <a:picLocks noChangeAspect="1"/>
          </p:cNvPicPr>
          <p:nvPr/>
        </p:nvPicPr>
        <p:blipFill>
          <a:blip r:embed="rId2"/>
          <a:stretch>
            <a:fillRect/>
          </a:stretch>
        </p:blipFill>
        <p:spPr>
          <a:xfrm>
            <a:off x="9260496" y="795132"/>
            <a:ext cx="1299408" cy="1034425"/>
          </a:xfrm>
          <a:prstGeom prst="rect">
            <a:avLst/>
          </a:prstGeom>
        </p:spPr>
      </p:pic>
      <p:sp>
        <p:nvSpPr>
          <p:cNvPr id="7" name="Title 1">
            <a:extLst>
              <a:ext uri="{FF2B5EF4-FFF2-40B4-BE49-F238E27FC236}">
                <a16:creationId xmlns:a16="http://schemas.microsoft.com/office/drawing/2014/main" id="{8E43F35A-2271-4CB3-8B19-900EF9DF6C6E}"/>
              </a:ext>
            </a:extLst>
          </p:cNvPr>
          <p:cNvSpPr txBox="1">
            <a:spLocks/>
          </p:cNvSpPr>
          <p:nvPr/>
        </p:nvSpPr>
        <p:spPr>
          <a:xfrm>
            <a:off x="885244" y="795132"/>
            <a:ext cx="8629817" cy="544664"/>
          </a:xfrm>
          <a:prstGeom prst="rect">
            <a:avLst/>
          </a:prstGeom>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Virtual machines</a:t>
            </a:r>
          </a:p>
        </p:txBody>
      </p:sp>
    </p:spTree>
    <p:extLst>
      <p:ext uri="{BB962C8B-B14F-4D97-AF65-F5344CB8AC3E}">
        <p14:creationId xmlns:p14="http://schemas.microsoft.com/office/powerpoint/2010/main" val="4066437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D469F3-D725-43C2-B562-03E7F654E05E}"/>
              </a:ext>
            </a:extLst>
          </p:cNvPr>
          <p:cNvSpPr txBox="1"/>
          <p:nvPr/>
        </p:nvSpPr>
        <p:spPr>
          <a:xfrm>
            <a:off x="463825" y="1084158"/>
            <a:ext cx="10310191"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The JVM is called a virtual machine </a:t>
            </a:r>
            <a:r>
              <a:rPr lang="en-US" b="1" i="0" dirty="0">
                <a:solidFill>
                  <a:srgbClr val="202124"/>
                </a:solidFill>
                <a:effectLst/>
                <a:latin typeface="arial" panose="020B0604020202020204" pitchFamily="34" charset="0"/>
              </a:rPr>
              <a:t>because the JVM definition defines an abstract machine</a:t>
            </a:r>
            <a:r>
              <a:rPr lang="en-US" b="0" i="0" dirty="0">
                <a:solidFill>
                  <a:srgbClr val="202124"/>
                </a:solidFill>
                <a:effectLst/>
                <a:latin typeface="arial" panose="020B0604020202020204" pitchFamily="34" charset="0"/>
              </a:rPr>
              <a:t>. This includes </a:t>
            </a:r>
            <a:r>
              <a:rPr lang="en-US" b="1" i="0" dirty="0">
                <a:solidFill>
                  <a:srgbClr val="202124"/>
                </a:solidFill>
                <a:effectLst/>
                <a:latin typeface="arial" panose="020B0604020202020204" pitchFamily="34" charset="0"/>
              </a:rPr>
              <a:t>registers, stack, etc., and the byte code </a:t>
            </a:r>
            <a:r>
              <a:rPr lang="en-US" b="0" i="0" dirty="0">
                <a:solidFill>
                  <a:srgbClr val="202124"/>
                </a:solidFill>
                <a:effectLst/>
                <a:latin typeface="arial" panose="020B0604020202020204" pitchFamily="34" charset="0"/>
              </a:rPr>
              <a:t>that Java source is compiled to is practically machine code for this virtual machine. The JVM then interprets or compiles this byte code into native machine instructions.</a:t>
            </a:r>
            <a:endParaRPr lang="en-US" dirty="0"/>
          </a:p>
        </p:txBody>
      </p:sp>
      <p:pic>
        <p:nvPicPr>
          <p:cNvPr id="5" name="Picture 4">
            <a:extLst>
              <a:ext uri="{FF2B5EF4-FFF2-40B4-BE49-F238E27FC236}">
                <a16:creationId xmlns:a16="http://schemas.microsoft.com/office/drawing/2014/main" id="{CE603EBB-4C3F-47EA-B60D-8F2A045C771A}"/>
              </a:ext>
            </a:extLst>
          </p:cNvPr>
          <p:cNvPicPr>
            <a:picLocks noChangeAspect="1"/>
          </p:cNvPicPr>
          <p:nvPr/>
        </p:nvPicPr>
        <p:blipFill>
          <a:blip r:embed="rId2"/>
          <a:stretch>
            <a:fillRect/>
          </a:stretch>
        </p:blipFill>
        <p:spPr>
          <a:xfrm>
            <a:off x="2736574" y="2389298"/>
            <a:ext cx="6718852" cy="3779354"/>
          </a:xfrm>
          <a:prstGeom prst="rect">
            <a:avLst/>
          </a:prstGeom>
        </p:spPr>
      </p:pic>
    </p:spTree>
    <p:extLst>
      <p:ext uri="{BB962C8B-B14F-4D97-AF65-F5344CB8AC3E}">
        <p14:creationId xmlns:p14="http://schemas.microsoft.com/office/powerpoint/2010/main" val="166537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D1B74F-EBA5-45E7-8E8C-82565482A2A9}"/>
              </a:ext>
            </a:extLst>
          </p:cNvPr>
          <p:cNvPicPr>
            <a:picLocks noChangeAspect="1"/>
          </p:cNvPicPr>
          <p:nvPr/>
        </p:nvPicPr>
        <p:blipFill>
          <a:blip r:embed="rId2"/>
          <a:stretch>
            <a:fillRect/>
          </a:stretch>
        </p:blipFill>
        <p:spPr>
          <a:xfrm>
            <a:off x="0" y="6448"/>
            <a:ext cx="12192000" cy="6845103"/>
          </a:xfrm>
          <a:prstGeom prst="rect">
            <a:avLst/>
          </a:prstGeom>
        </p:spPr>
      </p:pic>
    </p:spTree>
    <p:extLst>
      <p:ext uri="{BB962C8B-B14F-4D97-AF65-F5344CB8AC3E}">
        <p14:creationId xmlns:p14="http://schemas.microsoft.com/office/powerpoint/2010/main" val="282671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A1BD8-7045-49B6-853A-6A2DF14F52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792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41D428-12AC-4BD2-889A-4944CD7A51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6308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A5048-0060-4D94-95F2-DD3FFA8C38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8805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D34CD-B0CF-472B-810E-8EFD074056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23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8561E-60A0-440E-BC48-EEB23DEC81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016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30281-0959-472F-BEFF-03352BB0CE9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714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F5B00-D197-4A88-8321-F73BE94CCD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087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5EF4F9-E73C-4C15-96D2-C94693CD3C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9228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4E7EC-5204-4141-91D5-9374F6736C1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BF05C05-B44C-4852-B051-D56D2FDCA314}"/>
              </a:ext>
            </a:extLst>
          </p:cNvPr>
          <p:cNvSpPr txBox="1"/>
          <p:nvPr/>
        </p:nvSpPr>
        <p:spPr>
          <a:xfrm>
            <a:off x="6334540" y="5420140"/>
            <a:ext cx="1035861" cy="369332"/>
          </a:xfrm>
          <a:prstGeom prst="rect">
            <a:avLst/>
          </a:prstGeom>
          <a:noFill/>
        </p:spPr>
        <p:txBody>
          <a:bodyPr wrap="none" rtlCol="0">
            <a:spAutoFit/>
          </a:bodyPr>
          <a:lstStyle/>
          <a:p>
            <a:r>
              <a:rPr lang="en-US" dirty="0"/>
              <a:t>“Time 0”</a:t>
            </a:r>
          </a:p>
        </p:txBody>
      </p:sp>
      <p:sp>
        <p:nvSpPr>
          <p:cNvPr id="5" name="TextBox 4">
            <a:extLst>
              <a:ext uri="{FF2B5EF4-FFF2-40B4-BE49-F238E27FC236}">
                <a16:creationId xmlns:a16="http://schemas.microsoft.com/office/drawing/2014/main" id="{86AEA12F-34D1-4712-9B84-84037AC39C08}"/>
              </a:ext>
            </a:extLst>
          </p:cNvPr>
          <p:cNvSpPr txBox="1"/>
          <p:nvPr/>
        </p:nvSpPr>
        <p:spPr>
          <a:xfrm>
            <a:off x="7891669" y="5420140"/>
            <a:ext cx="1035861" cy="369332"/>
          </a:xfrm>
          <a:prstGeom prst="rect">
            <a:avLst/>
          </a:prstGeom>
          <a:noFill/>
        </p:spPr>
        <p:txBody>
          <a:bodyPr wrap="none" rtlCol="0">
            <a:spAutoFit/>
          </a:bodyPr>
          <a:lstStyle/>
          <a:p>
            <a:r>
              <a:rPr lang="en-US" dirty="0"/>
              <a:t>“Time 1”</a:t>
            </a:r>
          </a:p>
        </p:txBody>
      </p:sp>
      <p:sp>
        <p:nvSpPr>
          <p:cNvPr id="6" name="TextBox 5">
            <a:extLst>
              <a:ext uri="{FF2B5EF4-FFF2-40B4-BE49-F238E27FC236}">
                <a16:creationId xmlns:a16="http://schemas.microsoft.com/office/drawing/2014/main" id="{2D9E247E-AF73-4CFD-AE48-16C57FFCD0EB}"/>
              </a:ext>
            </a:extLst>
          </p:cNvPr>
          <p:cNvSpPr txBox="1"/>
          <p:nvPr/>
        </p:nvSpPr>
        <p:spPr>
          <a:xfrm>
            <a:off x="9732998" y="5420140"/>
            <a:ext cx="1053494" cy="369332"/>
          </a:xfrm>
          <a:prstGeom prst="rect">
            <a:avLst/>
          </a:prstGeom>
          <a:noFill/>
        </p:spPr>
        <p:txBody>
          <a:bodyPr wrap="none" rtlCol="0">
            <a:spAutoFit/>
          </a:bodyPr>
          <a:lstStyle/>
          <a:p>
            <a:r>
              <a:rPr lang="en-US" dirty="0"/>
              <a:t>“Time N”</a:t>
            </a:r>
          </a:p>
        </p:txBody>
      </p:sp>
      <p:sp>
        <p:nvSpPr>
          <p:cNvPr id="7" name="TextBox 6">
            <a:extLst>
              <a:ext uri="{FF2B5EF4-FFF2-40B4-BE49-F238E27FC236}">
                <a16:creationId xmlns:a16="http://schemas.microsoft.com/office/drawing/2014/main" id="{4AC325AD-F2E1-4308-A54B-8CF3F741D5EA}"/>
              </a:ext>
            </a:extLst>
          </p:cNvPr>
          <p:cNvSpPr txBox="1"/>
          <p:nvPr/>
        </p:nvSpPr>
        <p:spPr>
          <a:xfrm>
            <a:off x="9523903" y="4166946"/>
            <a:ext cx="1471685" cy="369332"/>
          </a:xfrm>
          <a:prstGeom prst="rect">
            <a:avLst/>
          </a:prstGeom>
          <a:noFill/>
        </p:spPr>
        <p:txBody>
          <a:bodyPr wrap="none" rtlCol="0">
            <a:spAutoFit/>
          </a:bodyPr>
          <a:lstStyle/>
          <a:p>
            <a:r>
              <a:rPr lang="en-US" dirty="0"/>
              <a:t>“Snapshot X”</a:t>
            </a:r>
          </a:p>
        </p:txBody>
      </p:sp>
    </p:spTree>
    <p:extLst>
      <p:ext uri="{BB962C8B-B14F-4D97-AF65-F5344CB8AC3E}">
        <p14:creationId xmlns:p14="http://schemas.microsoft.com/office/powerpoint/2010/main" val="2540648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D4726-A1FE-4CE7-B8FB-E6F7B69929A3}"/>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0F59C674-79D3-4F72-B1A9-845C7FBF9348}"/>
              </a:ext>
            </a:extLst>
          </p:cNvPr>
          <p:cNvCxnSpPr>
            <a:cxnSpLocks/>
          </p:cNvCxnSpPr>
          <p:nvPr/>
        </p:nvCxnSpPr>
        <p:spPr>
          <a:xfrm flipH="1" flipV="1">
            <a:off x="4916558" y="4558748"/>
            <a:ext cx="3260033" cy="22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91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Hypervisor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092474" cy="1754326"/>
          </a:xfrm>
          <a:prstGeom prst="rect">
            <a:avLst/>
          </a:prstGeom>
          <a:noFill/>
        </p:spPr>
        <p:txBody>
          <a:bodyPr wrap="square" rtlCol="0">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also known as a virtual machine monitor or VMM, is software that creates and runs virtual machines (VMs). 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allows one host computer to support multiple guest VMs by virtually sharing its resources, such as memory and processing.</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A5A1EC4D-E8DD-4E63-8101-74CA947677CA}"/>
              </a:ext>
            </a:extLst>
          </p:cNvPr>
          <p:cNvPicPr>
            <a:picLocks noChangeAspect="1"/>
          </p:cNvPicPr>
          <p:nvPr/>
        </p:nvPicPr>
        <p:blipFill>
          <a:blip r:embed="rId4"/>
          <a:stretch>
            <a:fillRect/>
          </a:stretch>
        </p:blipFill>
        <p:spPr>
          <a:xfrm>
            <a:off x="885244" y="3362609"/>
            <a:ext cx="6589970" cy="3495391"/>
          </a:xfrm>
          <a:prstGeom prst="rect">
            <a:avLst/>
          </a:prstGeom>
        </p:spPr>
      </p:pic>
    </p:spTree>
    <p:extLst>
      <p:ext uri="{BB962C8B-B14F-4D97-AF65-F5344CB8AC3E}">
        <p14:creationId xmlns:p14="http://schemas.microsoft.com/office/powerpoint/2010/main" val="403725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6303B1-DF37-43AD-9988-2A729C7E10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8882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8BAA2E-01DF-488A-87A8-274409CBE2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8395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2932D-EF5E-4ECD-8494-D5176CBC49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1189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09392-9BCB-4290-84F0-CC53289759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9467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Linux containers (Lxc)</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357518" cy="3693319"/>
          </a:xfrm>
          <a:prstGeom prst="rect">
            <a:avLst/>
          </a:prstGeom>
          <a:noFill/>
        </p:spPr>
        <p:txBody>
          <a:bodyPr wrap="square" rtlCol="0">
            <a:spAutoFit/>
          </a:bodyPr>
          <a:lstStyle/>
          <a:p>
            <a:r>
              <a:rPr lang="en-US" b="0" i="0" dirty="0">
                <a:solidFill>
                  <a:srgbClr val="111111"/>
                </a:solidFill>
                <a:effectLst/>
                <a:latin typeface="Times New Roman" panose="02020603050405020304" pitchFamily="18" charset="0"/>
                <a:cs typeface="Times New Roman" panose="02020603050405020304" pitchFamily="18" charset="0"/>
              </a:rPr>
              <a:t>LXC is a user space interface for the</a:t>
            </a:r>
            <a:r>
              <a:rPr lang="en-US" b="1" i="0" dirty="0">
                <a:solidFill>
                  <a:srgbClr val="111111"/>
                </a:solidFill>
                <a:effectLst/>
                <a:latin typeface="Times New Roman" panose="02020603050405020304" pitchFamily="18" charset="0"/>
                <a:cs typeface="Times New Roman" panose="02020603050405020304" pitchFamily="18" charset="0"/>
              </a:rPr>
              <a:t> Linux kernel containment features</a:t>
            </a:r>
            <a:r>
              <a:rPr lang="en-US" b="0" i="0" dirty="0">
                <a:solidFill>
                  <a:srgbClr val="111111"/>
                </a:solidFill>
                <a:effectLst/>
                <a:latin typeface="Times New Roman" panose="02020603050405020304" pitchFamily="18" charset="0"/>
                <a:cs typeface="Times New Roman" panose="02020603050405020304" pitchFamily="18" charset="0"/>
              </a:rPr>
              <a:t>. Through a powerful API(LXD) and simple tools, it lets Linux users easily create and manage system or application containers.</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LXC containers are often considered as something in the middle between a chroot and a full fledged virtual machine. The goal of LXC is to create an environment as close as possible to a standard Linux installation but </a:t>
            </a:r>
            <a:r>
              <a:rPr lang="en-US" b="1" i="0" dirty="0">
                <a:solidFill>
                  <a:srgbClr val="111111"/>
                </a:solidFill>
                <a:effectLst/>
                <a:latin typeface="Times New Roman" panose="02020603050405020304" pitchFamily="18" charset="0"/>
                <a:cs typeface="Times New Roman" panose="02020603050405020304" pitchFamily="18" charset="0"/>
              </a:rPr>
              <a:t>without the need for a separate kernel</a:t>
            </a:r>
            <a:r>
              <a:rPr lang="en-US" b="0" i="0" dirty="0">
                <a:solidFill>
                  <a:srgbClr val="111111"/>
                </a:solidFill>
                <a:effectLst/>
                <a:latin typeface="Times New Roman" panose="02020603050405020304" pitchFamily="18" charset="0"/>
                <a:cs typeface="Times New Roman" panose="02020603050405020304" pitchFamily="18" charset="0"/>
              </a:rPr>
              <a:t>.</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Reference: </a:t>
            </a:r>
            <a:r>
              <a:rPr lang="en-US" b="0" i="0" dirty="0">
                <a:solidFill>
                  <a:srgbClr val="111111"/>
                </a:solidFill>
                <a:effectLst/>
                <a:latin typeface="Times New Roman" panose="02020603050405020304" pitchFamily="18" charset="0"/>
                <a:cs typeface="Times New Roman" panose="02020603050405020304" pitchFamily="18" charset="0"/>
                <a:hlinkClick r:id="rId4"/>
              </a:rPr>
              <a:t>https://linuxcontainers.org/lxc/introduction/</a:t>
            </a:r>
            <a:r>
              <a:rPr lang="en-US" b="0" i="0" dirty="0">
                <a:solidFill>
                  <a:srgbClr val="111111"/>
                </a:solidFill>
                <a:effectLst/>
                <a:latin typeface="Times New Roman" panose="02020603050405020304" pitchFamily="18" charset="0"/>
                <a:cs typeface="Times New Roman" panose="02020603050405020304" pitchFamily="18" charset="0"/>
              </a:rPr>
              <a:t> </a:t>
            </a:r>
            <a:br>
              <a:rPr lang="en-US" b="0" i="0" dirty="0">
                <a:solidFill>
                  <a:srgbClr val="111111"/>
                </a:solidFill>
                <a:effectLst/>
                <a:latin typeface="Times New Roman" panose="02020603050405020304" pitchFamily="18" charset="0"/>
                <a:cs typeface="Times New Roman" panose="02020603050405020304" pitchFamily="18" charset="0"/>
              </a:rPr>
            </a:br>
            <a:endParaRPr lang="en-US" b="0" i="0" dirty="0">
              <a:solidFill>
                <a:srgbClr val="11111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DB3B0D3-971D-4445-BA38-C7321290F0FB}"/>
              </a:ext>
            </a:extLst>
          </p:cNvPr>
          <p:cNvPicPr>
            <a:picLocks noChangeAspect="1"/>
          </p:cNvPicPr>
          <p:nvPr/>
        </p:nvPicPr>
        <p:blipFill>
          <a:blip r:embed="rId5"/>
          <a:stretch>
            <a:fillRect/>
          </a:stretch>
        </p:blipFill>
        <p:spPr>
          <a:xfrm>
            <a:off x="6532273" y="795132"/>
            <a:ext cx="5174623" cy="3874367"/>
          </a:xfrm>
          <a:prstGeom prst="rect">
            <a:avLst/>
          </a:prstGeom>
        </p:spPr>
      </p:pic>
    </p:spTree>
    <p:extLst>
      <p:ext uri="{BB962C8B-B14F-4D97-AF65-F5344CB8AC3E}">
        <p14:creationId xmlns:p14="http://schemas.microsoft.com/office/powerpoint/2010/main" val="849019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177B9-15D9-48F5-884F-8CC4A1E3ECD9}"/>
              </a:ext>
            </a:extLst>
          </p:cNvPr>
          <p:cNvPicPr>
            <a:picLocks noChangeAspect="1"/>
          </p:cNvPicPr>
          <p:nvPr/>
        </p:nvPicPr>
        <p:blipFill>
          <a:blip r:embed="rId2"/>
          <a:stretch>
            <a:fillRect/>
          </a:stretch>
        </p:blipFill>
        <p:spPr>
          <a:xfrm>
            <a:off x="4316895" y="633412"/>
            <a:ext cx="7745896" cy="5591175"/>
          </a:xfrm>
          <a:prstGeom prst="rect">
            <a:avLst/>
          </a:prstGeom>
        </p:spPr>
      </p:pic>
      <p:sp>
        <p:nvSpPr>
          <p:cNvPr id="6" name="TextBox 5">
            <a:extLst>
              <a:ext uri="{FF2B5EF4-FFF2-40B4-BE49-F238E27FC236}">
                <a16:creationId xmlns:a16="http://schemas.microsoft.com/office/drawing/2014/main" id="{68F29EC5-0A58-4561-98F4-F108BE77806B}"/>
              </a:ext>
            </a:extLst>
          </p:cNvPr>
          <p:cNvSpPr txBox="1"/>
          <p:nvPr/>
        </p:nvSpPr>
        <p:spPr>
          <a:xfrm>
            <a:off x="619538" y="2828834"/>
            <a:ext cx="3697357"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Containers uses the same host machine’s kernel instead of using a separate kernel but they have separate file systems.</a:t>
            </a:r>
          </a:p>
        </p:txBody>
      </p:sp>
    </p:spTree>
    <p:extLst>
      <p:ext uri="{BB962C8B-B14F-4D97-AF65-F5344CB8AC3E}">
        <p14:creationId xmlns:p14="http://schemas.microsoft.com/office/powerpoint/2010/main" val="399917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2BB4A2-B2B0-4220-804E-B14133CBA16C}"/>
              </a:ext>
            </a:extLst>
          </p:cNvPr>
          <p:cNvPicPr>
            <a:picLocks noChangeAspect="1"/>
          </p:cNvPicPr>
          <p:nvPr/>
        </p:nvPicPr>
        <p:blipFill>
          <a:blip r:embed="rId2"/>
          <a:stretch>
            <a:fillRect/>
          </a:stretch>
        </p:blipFill>
        <p:spPr>
          <a:xfrm>
            <a:off x="-1" y="0"/>
            <a:ext cx="12284765" cy="6858000"/>
          </a:xfrm>
          <a:prstGeom prst="rect">
            <a:avLst/>
          </a:prstGeom>
        </p:spPr>
      </p:pic>
    </p:spTree>
    <p:extLst>
      <p:ext uri="{BB962C8B-B14F-4D97-AF65-F5344CB8AC3E}">
        <p14:creationId xmlns:p14="http://schemas.microsoft.com/office/powerpoint/2010/main" val="852062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AB3540-F250-4C4C-9B5F-47D1434AC34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4996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8787FE-8C70-4BEC-9F74-2D07125E5BD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10400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B59BF-225A-4C41-958E-E874ECA1F3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57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455E35A-3CC8-4E23-8148-740B2E3CBFCA}"/>
              </a:ext>
            </a:extLst>
          </p:cNvPr>
          <p:cNvSpPr>
            <a:spLocks noGrp="1"/>
          </p:cNvSpPr>
          <p:nvPr>
            <p:ph type="title"/>
          </p:nvPr>
        </p:nvSpPr>
        <p:spPr>
          <a:xfrm>
            <a:off x="885244" y="795132"/>
            <a:ext cx="10842930" cy="544664"/>
          </a:xfrm>
        </p:spPr>
        <p:txBody>
          <a:bodyPr>
            <a:noAutofit/>
          </a:bodyPr>
          <a:lstStyle/>
          <a:p>
            <a:r>
              <a:rPr lang="en-US" sz="3200" dirty="0"/>
              <a:t>Bare metal (Type 1) vs hosted (type 2)</a:t>
            </a:r>
          </a:p>
        </p:txBody>
      </p:sp>
      <p:pic>
        <p:nvPicPr>
          <p:cNvPr id="17" name="Picture 16">
            <a:extLst>
              <a:ext uri="{FF2B5EF4-FFF2-40B4-BE49-F238E27FC236}">
                <a16:creationId xmlns:a16="http://schemas.microsoft.com/office/drawing/2014/main" id="{EA94ADF0-6E56-4CE9-B790-8B473BB9C693}"/>
              </a:ext>
            </a:extLst>
          </p:cNvPr>
          <p:cNvPicPr>
            <a:picLocks noChangeAspect="1"/>
          </p:cNvPicPr>
          <p:nvPr/>
        </p:nvPicPr>
        <p:blipFill>
          <a:blip r:embed="rId2"/>
          <a:stretch>
            <a:fillRect/>
          </a:stretch>
        </p:blipFill>
        <p:spPr>
          <a:xfrm>
            <a:off x="1330434" y="1538579"/>
            <a:ext cx="9531132" cy="4935885"/>
          </a:xfrm>
          <a:prstGeom prst="rect">
            <a:avLst/>
          </a:prstGeom>
        </p:spPr>
      </p:pic>
      <p:sp>
        <p:nvSpPr>
          <p:cNvPr id="15" name="TextBox 14">
            <a:extLst>
              <a:ext uri="{FF2B5EF4-FFF2-40B4-BE49-F238E27FC236}">
                <a16:creationId xmlns:a16="http://schemas.microsoft.com/office/drawing/2014/main" id="{32908811-042A-4C4C-8727-367532ED498B}"/>
              </a:ext>
            </a:extLst>
          </p:cNvPr>
          <p:cNvSpPr txBox="1"/>
          <p:nvPr/>
        </p:nvSpPr>
        <p:spPr>
          <a:xfrm>
            <a:off x="2297388" y="6062867"/>
            <a:ext cx="3326039" cy="307777"/>
          </a:xfrm>
          <a:prstGeom prst="rect">
            <a:avLst/>
          </a:prstGeom>
          <a:noFill/>
        </p:spPr>
        <p:txBody>
          <a:bodyPr wrap="non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ESXi, </a:t>
            </a:r>
            <a:r>
              <a:rPr lang="en-US" sz="1400" b="1" i="0" dirty="0">
                <a:solidFill>
                  <a:srgbClr val="202124"/>
                </a:solidFill>
                <a:effectLst/>
                <a:latin typeface="Times New Roman" panose="02020603050405020304" pitchFamily="18" charset="0"/>
                <a:cs typeface="Times New Roman" panose="02020603050405020304" pitchFamily="18" charset="0"/>
              </a:rPr>
              <a:t>Hyper-V</a:t>
            </a:r>
            <a:r>
              <a:rPr lang="en-US" sz="1400" b="0" i="0" dirty="0">
                <a:solidFill>
                  <a:srgbClr val="202124"/>
                </a:solidFill>
                <a:effectLst/>
                <a:latin typeface="Times New Roman" panose="02020603050405020304" pitchFamily="18" charset="0"/>
                <a:cs typeface="Times New Roman" panose="02020603050405020304" pitchFamily="18" charset="0"/>
              </a:rPr>
              <a:t>, and Apple Boot Camp etc.</a:t>
            </a:r>
            <a:endParaRPr lang="en-US"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F2F852F-D1E9-423E-8EE6-621E18CC4B4A}"/>
              </a:ext>
            </a:extLst>
          </p:cNvPr>
          <p:cNvSpPr txBox="1"/>
          <p:nvPr/>
        </p:nvSpPr>
        <p:spPr>
          <a:xfrm>
            <a:off x="6590381" y="6062867"/>
            <a:ext cx="4615268" cy="307777"/>
          </a:xfrm>
          <a:prstGeom prst="rect">
            <a:avLst/>
          </a:prstGeom>
          <a:noFill/>
        </p:spPr>
        <p:txBody>
          <a:bodyPr wrap="squar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MSFT Virtual PC, Virtual Box, VMware Workstation etc.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368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50BAB-23AB-4752-B7FC-E582E6DB3BDD}"/>
              </a:ext>
            </a:extLst>
          </p:cNvPr>
          <p:cNvSpPr txBox="1"/>
          <p:nvPr/>
        </p:nvSpPr>
        <p:spPr>
          <a:xfrm>
            <a:off x="901149" y="755910"/>
            <a:ext cx="7553739" cy="5786199"/>
          </a:xfrm>
          <a:prstGeom prst="rect">
            <a:avLst/>
          </a:prstGeom>
          <a:noFill/>
        </p:spPr>
        <p:txBody>
          <a:bodyPr wrap="square" rtlCol="0">
            <a:spAutoFit/>
          </a:bodyPr>
          <a:lstStyle/>
          <a:p>
            <a:br>
              <a:rPr lang="en-US" b="1"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Virtual Machines </a:t>
            </a: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Heavy</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Fixed memory, and CPU cores for each GuestOS (Non-sharable).</a:t>
            </a:r>
            <a:br>
              <a:rPr lang="en-US" sz="16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rPr>
              <a:t>LXC using LXD REST API Interface</a:t>
            </a:r>
            <a:endParaRPr lang="en-US" b="1" dirty="0">
              <a:latin typeface="Times New Roman" panose="02020603050405020304" pitchFamily="18" charset="0"/>
              <a:cs typeface="Times New Roman" panose="02020603050405020304" pitchFamily="18" charset="0"/>
              <a:sym typeface="Wingdings" panose="05000000000000000000" pitchFamily="2" charset="2"/>
            </a:endParaRP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Lightweight than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LXD API to make LXC containers.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can use entire hardware resources together (Memory, and CPU cores).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We can also limit memory, and CPU core just like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Nested LXC containers are possible.</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uses the same host OS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LXC containers are used for running multiple applications in an isolated environment.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Fast than VMs.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How to make an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2"/>
              </a:rPr>
              <a:t>https://www.youtube.com/watch?v=CWmkSj_B-wo</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More on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3"/>
              </a:rPr>
              <a:t>https://www.upguard.com/blog/docker-vs-lxc</a:t>
            </a:r>
            <a:br>
              <a:rPr lang="en-US" sz="15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Application Containers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lightweight than LXC.</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same host machine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Docker containers(Application containers) are made for running single application per container.</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No need to worry about RAM, Space, CPU and other resource allocations for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contaienrs</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Fast than LXC.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5097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6C4F7-C65B-4908-AAB3-0CDDCD665C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1877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91718-DD1B-4495-9878-D503EA9228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3508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docker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741830" cy="1754326"/>
          </a:xfrm>
          <a:prstGeom prst="rect">
            <a:avLst/>
          </a:prstGeom>
          <a:noFill/>
        </p:spPr>
        <p:txBody>
          <a:bodyPr wrap="square" rtlCol="0">
            <a:spAutoFit/>
          </a:bodyPr>
          <a:lstStyle/>
          <a:p>
            <a:r>
              <a:rPr lang="en-US" b="0" i="0" dirty="0">
                <a:solidFill>
                  <a:srgbClr val="4D5156"/>
                </a:solidFill>
                <a:effectLst/>
                <a:latin typeface="Times New Roman" panose="02020603050405020304" pitchFamily="18" charset="0"/>
                <a:cs typeface="Times New Roman" panose="02020603050405020304" pitchFamily="18" charset="0"/>
              </a:rPr>
              <a:t>Docker is a set of platform as a service products that use OS-level </a:t>
            </a:r>
            <a:r>
              <a:rPr lang="en-US" b="1" i="0" dirty="0">
                <a:solidFill>
                  <a:srgbClr val="4D5156"/>
                </a:solidFill>
                <a:effectLst/>
                <a:latin typeface="Times New Roman" panose="02020603050405020304" pitchFamily="18" charset="0"/>
                <a:cs typeface="Times New Roman" panose="02020603050405020304" pitchFamily="18" charset="0"/>
              </a:rPr>
              <a:t>virtualization</a:t>
            </a:r>
            <a:r>
              <a:rPr lang="en-US" b="0" i="0" dirty="0">
                <a:solidFill>
                  <a:srgbClr val="4D5156"/>
                </a:solidFill>
                <a:effectLst/>
                <a:latin typeface="Times New Roman" panose="02020603050405020304" pitchFamily="18" charset="0"/>
                <a:cs typeface="Times New Roman" panose="02020603050405020304" pitchFamily="18" charset="0"/>
              </a:rPr>
              <a:t> to deliver software in packages called </a:t>
            </a:r>
            <a:r>
              <a:rPr lang="en-US" b="1" i="0" dirty="0">
                <a:solidFill>
                  <a:srgbClr val="4D5156"/>
                </a:solidFill>
                <a:effectLst/>
                <a:latin typeface="Times New Roman" panose="02020603050405020304" pitchFamily="18" charset="0"/>
                <a:cs typeface="Times New Roman" panose="02020603050405020304" pitchFamily="18" charset="0"/>
              </a:rPr>
              <a:t>containers</a:t>
            </a:r>
            <a:r>
              <a:rPr lang="en-US" b="0" i="0" dirty="0">
                <a:solidFill>
                  <a:srgbClr val="4D5156"/>
                </a:solidFill>
                <a:effectLst/>
                <a:latin typeface="Times New Roman" panose="02020603050405020304" pitchFamily="18" charset="0"/>
                <a:cs typeface="Times New Roman" panose="02020603050405020304" pitchFamily="18" charset="0"/>
              </a:rPr>
              <a:t>. </a:t>
            </a:r>
            <a:r>
              <a:rPr lang="en-US" b="1" i="0" dirty="0">
                <a:solidFill>
                  <a:srgbClr val="4D5156"/>
                </a:solidFill>
                <a:effectLst/>
                <a:latin typeface="Times New Roman" panose="02020603050405020304" pitchFamily="18" charset="0"/>
                <a:cs typeface="Times New Roman" panose="02020603050405020304" pitchFamily="18" charset="0"/>
              </a:rPr>
              <a:t>Containers are isolated from one another and bundle their own software, libraries and configuration files;</a:t>
            </a:r>
            <a:r>
              <a:rPr lang="en-US" b="0" i="0" dirty="0">
                <a:solidFill>
                  <a:srgbClr val="4D5156"/>
                </a:solidFill>
                <a:effectLst/>
                <a:latin typeface="Times New Roman" panose="02020603050405020304" pitchFamily="18" charset="0"/>
                <a:cs typeface="Times New Roman" panose="02020603050405020304" pitchFamily="18" charset="0"/>
              </a:rPr>
              <a:t> they can communicate with each other through well-defined channels. – Wikipedia.</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49D7ED-287A-44CB-8890-4E172D3D12B3}"/>
              </a:ext>
            </a:extLst>
          </p:cNvPr>
          <p:cNvPicPr>
            <a:picLocks noChangeAspect="1"/>
          </p:cNvPicPr>
          <p:nvPr/>
        </p:nvPicPr>
        <p:blipFill>
          <a:blip r:embed="rId4"/>
          <a:stretch>
            <a:fillRect/>
          </a:stretch>
        </p:blipFill>
        <p:spPr>
          <a:xfrm>
            <a:off x="8306705" y="1067464"/>
            <a:ext cx="2352593" cy="2940741"/>
          </a:xfrm>
          <a:prstGeom prst="rect">
            <a:avLst/>
          </a:prstGeom>
        </p:spPr>
      </p:pic>
      <p:pic>
        <p:nvPicPr>
          <p:cNvPr id="9" name="Picture 8">
            <a:extLst>
              <a:ext uri="{FF2B5EF4-FFF2-40B4-BE49-F238E27FC236}">
                <a16:creationId xmlns:a16="http://schemas.microsoft.com/office/drawing/2014/main" id="{46A59CBE-8F01-462D-9F6A-8AA1C7152FE0}"/>
              </a:ext>
            </a:extLst>
          </p:cNvPr>
          <p:cNvPicPr>
            <a:picLocks noChangeAspect="1"/>
          </p:cNvPicPr>
          <p:nvPr/>
        </p:nvPicPr>
        <p:blipFill>
          <a:blip r:embed="rId5"/>
          <a:stretch>
            <a:fillRect/>
          </a:stretch>
        </p:blipFill>
        <p:spPr>
          <a:xfrm>
            <a:off x="2399620" y="3596362"/>
            <a:ext cx="2950628" cy="2950628"/>
          </a:xfrm>
          <a:prstGeom prst="rect">
            <a:avLst/>
          </a:prstGeom>
        </p:spPr>
      </p:pic>
    </p:spTree>
    <p:extLst>
      <p:ext uri="{BB962C8B-B14F-4D97-AF65-F5344CB8AC3E}">
        <p14:creationId xmlns:p14="http://schemas.microsoft.com/office/powerpoint/2010/main" val="2793406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7FA124-07B5-4208-81FA-C0A69548BFD9}"/>
              </a:ext>
            </a:extLst>
          </p:cNvPr>
          <p:cNvSpPr txBox="1"/>
          <p:nvPr/>
        </p:nvSpPr>
        <p:spPr>
          <a:xfrm>
            <a:off x="921026" y="2689018"/>
            <a:ext cx="10349948" cy="523220"/>
          </a:xfrm>
          <a:prstGeom prst="rect">
            <a:avLst/>
          </a:prstGeom>
          <a:noFill/>
        </p:spPr>
        <p:txBody>
          <a:bodyPr wrap="square">
            <a:spAutoFit/>
          </a:bodyPr>
          <a:lstStyle/>
          <a:p>
            <a:r>
              <a:rPr lang="en-US" sz="2800" b="1" dirty="0"/>
              <a:t>docker → docker daemon → containerd → runC → unshare syscall</a:t>
            </a:r>
          </a:p>
        </p:txBody>
      </p:sp>
      <p:sp>
        <p:nvSpPr>
          <p:cNvPr id="6" name="Title 1">
            <a:extLst>
              <a:ext uri="{FF2B5EF4-FFF2-40B4-BE49-F238E27FC236}">
                <a16:creationId xmlns:a16="http://schemas.microsoft.com/office/drawing/2014/main" id="{1AD2B6FD-CAE0-4AFB-B875-E6B4C71123D3}"/>
              </a:ext>
            </a:extLst>
          </p:cNvPr>
          <p:cNvSpPr>
            <a:spLocks noGrp="1"/>
          </p:cNvSpPr>
          <p:nvPr>
            <p:ph type="title"/>
          </p:nvPr>
        </p:nvSpPr>
        <p:spPr>
          <a:xfrm>
            <a:off x="885244" y="795132"/>
            <a:ext cx="5979381" cy="544664"/>
          </a:xfrm>
        </p:spPr>
        <p:txBody>
          <a:bodyPr>
            <a:noAutofit/>
          </a:bodyPr>
          <a:lstStyle/>
          <a:p>
            <a:r>
              <a:rPr lang="en-US" sz="3200" dirty="0"/>
              <a:t>Working of Docker</a:t>
            </a:r>
          </a:p>
        </p:txBody>
      </p:sp>
      <p:pic>
        <p:nvPicPr>
          <p:cNvPr id="7" name="Graphic 6">
            <a:extLst>
              <a:ext uri="{FF2B5EF4-FFF2-40B4-BE49-F238E27FC236}">
                <a16:creationId xmlns:a16="http://schemas.microsoft.com/office/drawing/2014/main" id="{3A855100-774E-4065-8474-E2421B557F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8" name="Picture 7">
            <a:extLst>
              <a:ext uri="{FF2B5EF4-FFF2-40B4-BE49-F238E27FC236}">
                <a16:creationId xmlns:a16="http://schemas.microsoft.com/office/drawing/2014/main" id="{45E88750-FD5C-43A0-AF9C-E132085198E0}"/>
              </a:ext>
            </a:extLst>
          </p:cNvPr>
          <p:cNvPicPr>
            <a:picLocks noChangeAspect="1"/>
          </p:cNvPicPr>
          <p:nvPr/>
        </p:nvPicPr>
        <p:blipFill>
          <a:blip r:embed="rId4"/>
          <a:stretch>
            <a:fillRect/>
          </a:stretch>
        </p:blipFill>
        <p:spPr>
          <a:xfrm>
            <a:off x="924306" y="3645763"/>
            <a:ext cx="2950628" cy="2950628"/>
          </a:xfrm>
          <a:prstGeom prst="rect">
            <a:avLst/>
          </a:prstGeom>
        </p:spPr>
      </p:pic>
    </p:spTree>
    <p:extLst>
      <p:ext uri="{BB962C8B-B14F-4D97-AF65-F5344CB8AC3E}">
        <p14:creationId xmlns:p14="http://schemas.microsoft.com/office/powerpoint/2010/main" val="808797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970F59-1FCD-4C41-AA16-7B9C08F797F3}"/>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140CD70-3B07-4CC0-B1B2-50F3B8CE88CB}"/>
              </a:ext>
            </a:extLst>
          </p:cNvPr>
          <p:cNvCxnSpPr/>
          <p:nvPr/>
        </p:nvCxnSpPr>
        <p:spPr>
          <a:xfrm flipH="1">
            <a:off x="3260035" y="1152939"/>
            <a:ext cx="1417982" cy="53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EEF849-9B42-4FF9-9DB2-E2FE21838139}"/>
              </a:ext>
            </a:extLst>
          </p:cNvPr>
          <p:cNvSpPr txBox="1"/>
          <p:nvPr/>
        </p:nvSpPr>
        <p:spPr>
          <a:xfrm>
            <a:off x="6520069" y="2186609"/>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2163177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9FD1C-82E0-4BAE-A101-13274428FC28}"/>
              </a:ext>
            </a:extLst>
          </p:cNvPr>
          <p:cNvPicPr>
            <a:picLocks noChangeAspect="1"/>
          </p:cNvPicPr>
          <p:nvPr/>
        </p:nvPicPr>
        <p:blipFill>
          <a:blip r:embed="rId2"/>
          <a:stretch>
            <a:fillRect/>
          </a:stretch>
        </p:blipFill>
        <p:spPr>
          <a:xfrm>
            <a:off x="0" y="1"/>
            <a:ext cx="12192000" cy="6858000"/>
          </a:xfrm>
          <a:prstGeom prst="rect">
            <a:avLst/>
          </a:prstGeom>
        </p:spPr>
      </p:pic>
      <p:cxnSp>
        <p:nvCxnSpPr>
          <p:cNvPr id="6" name="Straight Arrow Connector 5">
            <a:extLst>
              <a:ext uri="{FF2B5EF4-FFF2-40B4-BE49-F238E27FC236}">
                <a16:creationId xmlns:a16="http://schemas.microsoft.com/office/drawing/2014/main" id="{8D705ABB-C713-4374-9317-5FCE5DFE10B2}"/>
              </a:ext>
            </a:extLst>
          </p:cNvPr>
          <p:cNvCxnSpPr/>
          <p:nvPr/>
        </p:nvCxnSpPr>
        <p:spPr>
          <a:xfrm flipH="1">
            <a:off x="2491409" y="1537252"/>
            <a:ext cx="1391478"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BF0B00-5902-4440-A503-948FE8554B1E}"/>
              </a:ext>
            </a:extLst>
          </p:cNvPr>
          <p:cNvSpPr txBox="1"/>
          <p:nvPr/>
        </p:nvSpPr>
        <p:spPr>
          <a:xfrm>
            <a:off x="8666921" y="89092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324612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9267C-E98A-4EF4-84EB-D7D5A8CA9E13}"/>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EA3DECED-20A1-47DD-9AF1-26689FFA0E91}"/>
              </a:ext>
            </a:extLst>
          </p:cNvPr>
          <p:cNvSpPr txBox="1"/>
          <p:nvPr/>
        </p:nvSpPr>
        <p:spPr>
          <a:xfrm>
            <a:off x="6281530" y="662609"/>
            <a:ext cx="3048000"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Gives information about containers, version, driver, filesystem etc.</a:t>
            </a:r>
          </a:p>
        </p:txBody>
      </p:sp>
    </p:spTree>
    <p:extLst>
      <p:ext uri="{BB962C8B-B14F-4D97-AF65-F5344CB8AC3E}">
        <p14:creationId xmlns:p14="http://schemas.microsoft.com/office/powerpoint/2010/main" val="3572836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3B475-481D-4A56-9AC9-834C84470FB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40B67E7-ADE2-4D4C-B283-A02CCDF90E65}"/>
              </a:ext>
            </a:extLst>
          </p:cNvPr>
          <p:cNvSpPr txBox="1"/>
          <p:nvPr/>
        </p:nvSpPr>
        <p:spPr>
          <a:xfrm>
            <a:off x="8057321" y="86139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Lists total images available at host machine.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039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640FF-7239-4FE6-9956-50AA3D91E9CC}"/>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EBA34E5-5DC6-40AE-9CFB-5DD8A595ED31}"/>
              </a:ext>
            </a:extLst>
          </p:cNvPr>
          <p:cNvSpPr txBox="1"/>
          <p:nvPr/>
        </p:nvSpPr>
        <p:spPr>
          <a:xfrm>
            <a:off x="7421216" y="2478156"/>
            <a:ext cx="3922645"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“exited/stopped” containers.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0457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90F8D0FC-59FE-4DCB-93DB-4C74F27F728B}"/>
              </a:ext>
            </a:extLst>
          </p:cNvPr>
          <p:cNvPicPr>
            <a:picLocks noChangeAspect="1"/>
          </p:cNvPicPr>
          <p:nvPr/>
        </p:nvPicPr>
        <p:blipFill>
          <a:blip r:embed="rId4"/>
          <a:stretch>
            <a:fillRect/>
          </a:stretch>
        </p:blipFill>
        <p:spPr>
          <a:xfrm>
            <a:off x="2980679" y="1269516"/>
            <a:ext cx="6230642" cy="4318968"/>
          </a:xfrm>
          <a:prstGeom prst="rect">
            <a:avLst/>
          </a:prstGeom>
        </p:spPr>
      </p:pic>
    </p:spTree>
    <p:extLst>
      <p:ext uri="{BB962C8B-B14F-4D97-AF65-F5344CB8AC3E}">
        <p14:creationId xmlns:p14="http://schemas.microsoft.com/office/powerpoint/2010/main" val="7489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8199D-6AA2-4245-BF4A-4B16136A59F1}"/>
              </a:ext>
            </a:extLst>
          </p:cNvPr>
          <p:cNvPicPr>
            <a:picLocks noChangeAspect="1"/>
          </p:cNvPicPr>
          <p:nvPr/>
        </p:nvPicPr>
        <p:blipFill>
          <a:blip r:embed="rId2"/>
          <a:stretch>
            <a:fillRect/>
          </a:stretch>
        </p:blipFill>
        <p:spPr>
          <a:xfrm>
            <a:off x="0" y="0"/>
            <a:ext cx="12192000" cy="5327374"/>
          </a:xfrm>
          <a:prstGeom prst="rect">
            <a:avLst/>
          </a:prstGeom>
        </p:spPr>
      </p:pic>
      <p:pic>
        <p:nvPicPr>
          <p:cNvPr id="4" name="Picture 3">
            <a:extLst>
              <a:ext uri="{FF2B5EF4-FFF2-40B4-BE49-F238E27FC236}">
                <a16:creationId xmlns:a16="http://schemas.microsoft.com/office/drawing/2014/main" id="{2A108D6B-E3CB-4923-A65E-8957A83EDF11}"/>
              </a:ext>
            </a:extLst>
          </p:cNvPr>
          <p:cNvPicPr>
            <a:picLocks noChangeAspect="1"/>
          </p:cNvPicPr>
          <p:nvPr/>
        </p:nvPicPr>
        <p:blipFill>
          <a:blip r:embed="rId3"/>
          <a:stretch>
            <a:fillRect/>
          </a:stretch>
        </p:blipFill>
        <p:spPr>
          <a:xfrm>
            <a:off x="0" y="5327374"/>
            <a:ext cx="12192000" cy="1543050"/>
          </a:xfrm>
          <a:prstGeom prst="rect">
            <a:avLst/>
          </a:prstGeom>
        </p:spPr>
      </p:pic>
      <p:sp>
        <p:nvSpPr>
          <p:cNvPr id="6" name="TextBox 5">
            <a:extLst>
              <a:ext uri="{FF2B5EF4-FFF2-40B4-BE49-F238E27FC236}">
                <a16:creationId xmlns:a16="http://schemas.microsoft.com/office/drawing/2014/main" id="{130894A7-5DB7-4BE9-BFD7-AE178433F3AE}"/>
              </a:ext>
            </a:extLst>
          </p:cNvPr>
          <p:cNvSpPr txBox="1"/>
          <p:nvPr/>
        </p:nvSpPr>
        <p:spPr>
          <a:xfrm>
            <a:off x="8468139" y="503582"/>
            <a:ext cx="3048000"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images.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3256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B14A5-45E2-4965-A9D7-1BD8AF2C0E3E}"/>
              </a:ext>
            </a:extLst>
          </p:cNvPr>
          <p:cNvPicPr>
            <a:picLocks noChangeAspect="1"/>
          </p:cNvPicPr>
          <p:nvPr/>
        </p:nvPicPr>
        <p:blipFill>
          <a:blip r:embed="rId2"/>
          <a:stretch>
            <a:fillRect/>
          </a:stretch>
        </p:blipFill>
        <p:spPr>
          <a:xfrm>
            <a:off x="0" y="0"/>
            <a:ext cx="12191999" cy="6857999"/>
          </a:xfrm>
          <a:prstGeom prst="rect">
            <a:avLst/>
          </a:prstGeom>
        </p:spPr>
      </p:pic>
      <p:sp>
        <p:nvSpPr>
          <p:cNvPr id="4" name="TextBox 3">
            <a:extLst>
              <a:ext uri="{FF2B5EF4-FFF2-40B4-BE49-F238E27FC236}">
                <a16:creationId xmlns:a16="http://schemas.microsoft.com/office/drawing/2014/main" id="{B0B57973-4D77-47D0-8202-F0928DBAE142}"/>
              </a:ext>
            </a:extLst>
          </p:cNvPr>
          <p:cNvSpPr txBox="1"/>
          <p:nvPr/>
        </p:nvSpPr>
        <p:spPr>
          <a:xfrm>
            <a:off x="6639339" y="1789043"/>
            <a:ext cx="380337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Stops the running container.</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64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C6223-C2C3-4574-965E-11353D4F3633}"/>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7471AAE-7C55-40D8-91FE-87B7BC1AC41D}"/>
              </a:ext>
            </a:extLst>
          </p:cNvPr>
          <p:cNvSpPr txBox="1"/>
          <p:nvPr/>
        </p:nvSpPr>
        <p:spPr>
          <a:xfrm>
            <a:off x="6718852" y="3631096"/>
            <a:ext cx="453224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container having any id/name __.</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445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15B-DFF8-46F2-A42E-BEB4198B0670}"/>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1892140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CB280-8ADC-4099-B1F7-97E9F9DF9F18}"/>
              </a:ext>
            </a:extLst>
          </p:cNvPr>
          <p:cNvPicPr>
            <a:picLocks noChangeAspect="1"/>
          </p:cNvPicPr>
          <p:nvPr/>
        </p:nvPicPr>
        <p:blipFill>
          <a:blip r:embed="rId2"/>
          <a:stretch>
            <a:fillRect/>
          </a:stretch>
        </p:blipFill>
        <p:spPr>
          <a:xfrm>
            <a:off x="1" y="0"/>
            <a:ext cx="12191999" cy="2809461"/>
          </a:xfrm>
          <a:prstGeom prst="rect">
            <a:avLst/>
          </a:prstGeom>
        </p:spPr>
      </p:pic>
      <p:pic>
        <p:nvPicPr>
          <p:cNvPr id="4" name="Picture 3">
            <a:extLst>
              <a:ext uri="{FF2B5EF4-FFF2-40B4-BE49-F238E27FC236}">
                <a16:creationId xmlns:a16="http://schemas.microsoft.com/office/drawing/2014/main" id="{33F0D19D-BD51-47ED-BD68-ECAE209BBD15}"/>
              </a:ext>
            </a:extLst>
          </p:cNvPr>
          <p:cNvPicPr>
            <a:picLocks noChangeAspect="1"/>
          </p:cNvPicPr>
          <p:nvPr/>
        </p:nvPicPr>
        <p:blipFill>
          <a:blip r:embed="rId3"/>
          <a:stretch>
            <a:fillRect/>
          </a:stretch>
        </p:blipFill>
        <p:spPr>
          <a:xfrm>
            <a:off x="0" y="2809461"/>
            <a:ext cx="12192000" cy="4001329"/>
          </a:xfrm>
          <a:prstGeom prst="rect">
            <a:avLst/>
          </a:prstGeom>
        </p:spPr>
      </p:pic>
    </p:spTree>
    <p:extLst>
      <p:ext uri="{BB962C8B-B14F-4D97-AF65-F5344CB8AC3E}">
        <p14:creationId xmlns:p14="http://schemas.microsoft.com/office/powerpoint/2010/main" val="1081016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E49DC-1B0A-46CE-9580-EA17AFB946F9}"/>
              </a:ext>
            </a:extLst>
          </p:cNvPr>
          <p:cNvPicPr>
            <a:picLocks noChangeAspect="1"/>
          </p:cNvPicPr>
          <p:nvPr/>
        </p:nvPicPr>
        <p:blipFill>
          <a:blip r:embed="rId2"/>
          <a:stretch>
            <a:fillRect/>
          </a:stretch>
        </p:blipFill>
        <p:spPr>
          <a:xfrm>
            <a:off x="0" y="623887"/>
            <a:ext cx="12192000" cy="5610225"/>
          </a:xfrm>
          <a:prstGeom prst="rect">
            <a:avLst/>
          </a:prstGeom>
        </p:spPr>
      </p:pic>
    </p:spTree>
    <p:extLst>
      <p:ext uri="{BB962C8B-B14F-4D97-AF65-F5344CB8AC3E}">
        <p14:creationId xmlns:p14="http://schemas.microsoft.com/office/powerpoint/2010/main" val="769928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4639D-DC45-4D99-A637-BBD78E5791E6}"/>
              </a:ext>
            </a:extLst>
          </p:cNvPr>
          <p:cNvPicPr>
            <a:picLocks noChangeAspect="1"/>
          </p:cNvPicPr>
          <p:nvPr/>
        </p:nvPicPr>
        <p:blipFill>
          <a:blip r:embed="rId2"/>
          <a:stretch>
            <a:fillRect/>
          </a:stretch>
        </p:blipFill>
        <p:spPr>
          <a:xfrm>
            <a:off x="0" y="3429000"/>
            <a:ext cx="12192000" cy="3429000"/>
          </a:xfrm>
          <a:prstGeom prst="rect">
            <a:avLst/>
          </a:prstGeom>
        </p:spPr>
      </p:pic>
      <p:pic>
        <p:nvPicPr>
          <p:cNvPr id="5" name="Picture 4">
            <a:extLst>
              <a:ext uri="{FF2B5EF4-FFF2-40B4-BE49-F238E27FC236}">
                <a16:creationId xmlns:a16="http://schemas.microsoft.com/office/drawing/2014/main" id="{C3EF4CBD-C9B6-4D4E-A6C7-25D43AE44722}"/>
              </a:ext>
            </a:extLst>
          </p:cNvPr>
          <p:cNvPicPr>
            <a:picLocks noChangeAspect="1"/>
          </p:cNvPicPr>
          <p:nvPr/>
        </p:nvPicPr>
        <p:blipFill>
          <a:blip r:embed="rId3"/>
          <a:stretch>
            <a:fillRect/>
          </a:stretch>
        </p:blipFill>
        <p:spPr>
          <a:xfrm>
            <a:off x="1" y="0"/>
            <a:ext cx="12191999" cy="3429000"/>
          </a:xfrm>
          <a:prstGeom prst="rect">
            <a:avLst/>
          </a:prstGeom>
        </p:spPr>
      </p:pic>
    </p:spTree>
    <p:extLst>
      <p:ext uri="{BB962C8B-B14F-4D97-AF65-F5344CB8AC3E}">
        <p14:creationId xmlns:p14="http://schemas.microsoft.com/office/powerpoint/2010/main" val="506402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39166-915D-47F1-B293-A3A51610E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0616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644AA0-5AA0-4797-8BFB-EAC2D02BD37B}"/>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432643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3D4014-C7DB-4A2E-BAC9-574FD3AB342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20627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40421-DB1F-4BF6-8E5D-946582B7359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762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DEAB7-0D72-490C-9816-B37577741FD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30897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992D8-1310-4944-84EF-A886BEAD3C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6275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8147C-E2A9-4875-A098-D69A0EAD1C69}"/>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CD5D6A7B-F978-4ED9-96EF-BB6667C59B16}"/>
              </a:ext>
            </a:extLst>
          </p:cNvPr>
          <p:cNvCxnSpPr/>
          <p:nvPr/>
        </p:nvCxnSpPr>
        <p:spPr>
          <a:xfrm flipH="1">
            <a:off x="1444487" y="689113"/>
            <a:ext cx="755374" cy="225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EBB086B-E3CC-42FB-939C-295F8A58AFEE}"/>
              </a:ext>
            </a:extLst>
          </p:cNvPr>
          <p:cNvSpPr txBox="1"/>
          <p:nvPr/>
        </p:nvSpPr>
        <p:spPr>
          <a:xfrm>
            <a:off x="331304" y="3105834"/>
            <a:ext cx="269019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It is not an IP address of Host Machine.</a:t>
            </a:r>
          </a:p>
        </p:txBody>
      </p:sp>
    </p:spTree>
    <p:extLst>
      <p:ext uri="{BB962C8B-B14F-4D97-AF65-F5344CB8AC3E}">
        <p14:creationId xmlns:p14="http://schemas.microsoft.com/office/powerpoint/2010/main" val="100106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A02F6-A94C-42BC-BBD8-01EDD3F26A2E}"/>
              </a:ext>
            </a:extLst>
          </p:cNvPr>
          <p:cNvPicPr>
            <a:picLocks noChangeAspect="1"/>
          </p:cNvPicPr>
          <p:nvPr/>
        </p:nvPicPr>
        <p:blipFill>
          <a:blip r:embed="rId2"/>
          <a:stretch>
            <a:fillRect/>
          </a:stretch>
        </p:blipFill>
        <p:spPr>
          <a:xfrm>
            <a:off x="0" y="0"/>
            <a:ext cx="12191999" cy="6858000"/>
          </a:xfrm>
          <a:prstGeom prst="rect">
            <a:avLst/>
          </a:prstGeom>
        </p:spPr>
      </p:pic>
      <p:cxnSp>
        <p:nvCxnSpPr>
          <p:cNvPr id="6" name="Straight Arrow Connector 5">
            <a:extLst>
              <a:ext uri="{FF2B5EF4-FFF2-40B4-BE49-F238E27FC236}">
                <a16:creationId xmlns:a16="http://schemas.microsoft.com/office/drawing/2014/main" id="{A05107DC-7971-4FE3-ACA8-C8BEF75D976B}"/>
              </a:ext>
            </a:extLst>
          </p:cNvPr>
          <p:cNvCxnSpPr/>
          <p:nvPr/>
        </p:nvCxnSpPr>
        <p:spPr>
          <a:xfrm flipH="1" flipV="1">
            <a:off x="2941983" y="145774"/>
            <a:ext cx="5632174" cy="271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DA34A86-2F03-4F69-A769-1F9EA6A904FA}"/>
              </a:ext>
            </a:extLst>
          </p:cNvPr>
          <p:cNvSpPr txBox="1"/>
          <p:nvPr/>
        </p:nvSpPr>
        <p:spPr>
          <a:xfrm>
            <a:off x="8176591" y="3008244"/>
            <a:ext cx="3722173" cy="369332"/>
          </a:xfrm>
          <a:prstGeom prst="rect">
            <a:avLst/>
          </a:prstGeom>
          <a:noFill/>
        </p:spPr>
        <p:txBody>
          <a:bodyPr wrap="none" rtlCol="0">
            <a:spAutoFit/>
          </a:bodyPr>
          <a:lstStyle/>
          <a:p>
            <a:r>
              <a:rPr lang="en-US" dirty="0">
                <a:solidFill>
                  <a:schemeClr val="bg1"/>
                </a:solidFill>
              </a:rPr>
              <a:t>To check host machine’s IP address.</a:t>
            </a:r>
          </a:p>
        </p:txBody>
      </p:sp>
    </p:spTree>
    <p:extLst>
      <p:ext uri="{BB962C8B-B14F-4D97-AF65-F5344CB8AC3E}">
        <p14:creationId xmlns:p14="http://schemas.microsoft.com/office/powerpoint/2010/main" val="3058307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113E2-DE24-4F3F-A858-74851ADBC769}"/>
              </a:ext>
            </a:extLst>
          </p:cNvPr>
          <p:cNvPicPr>
            <a:picLocks noChangeAspect="1"/>
          </p:cNvPicPr>
          <p:nvPr/>
        </p:nvPicPr>
        <p:blipFill>
          <a:blip r:embed="rId2"/>
          <a:stretch>
            <a:fillRect/>
          </a:stretch>
        </p:blipFill>
        <p:spPr>
          <a:xfrm>
            <a:off x="0" y="0"/>
            <a:ext cx="12192000" cy="6858000"/>
          </a:xfrm>
          <a:prstGeom prst="rect">
            <a:avLst/>
          </a:prstGeom>
        </p:spPr>
      </p:pic>
      <p:cxnSp>
        <p:nvCxnSpPr>
          <p:cNvPr id="6" name="Straight Arrow Connector 5">
            <a:extLst>
              <a:ext uri="{FF2B5EF4-FFF2-40B4-BE49-F238E27FC236}">
                <a16:creationId xmlns:a16="http://schemas.microsoft.com/office/drawing/2014/main" id="{B51C2B09-15A6-47CF-8588-DFABAEDBC771}"/>
              </a:ext>
            </a:extLst>
          </p:cNvPr>
          <p:cNvCxnSpPr/>
          <p:nvPr/>
        </p:nvCxnSpPr>
        <p:spPr>
          <a:xfrm flipH="1">
            <a:off x="2398643" y="3429000"/>
            <a:ext cx="5989983" cy="167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8BD0F4-6140-4CC4-B936-7EC410B48C48}"/>
              </a:ext>
            </a:extLst>
          </p:cNvPr>
          <p:cNvSpPr txBox="1"/>
          <p:nvPr/>
        </p:nvSpPr>
        <p:spPr>
          <a:xfrm>
            <a:off x="8388626" y="3059668"/>
            <a:ext cx="2813591" cy="369332"/>
          </a:xfrm>
          <a:prstGeom prst="rect">
            <a:avLst/>
          </a:prstGeom>
          <a:noFill/>
        </p:spPr>
        <p:txBody>
          <a:bodyPr wrap="none" rtlCol="0">
            <a:spAutoFit/>
          </a:bodyPr>
          <a:lstStyle/>
          <a:p>
            <a:r>
              <a:rPr lang="en-US" dirty="0">
                <a:solidFill>
                  <a:schemeClr val="bg1"/>
                </a:solidFill>
              </a:rPr>
              <a:t>host machine’s IP address.</a:t>
            </a:r>
          </a:p>
        </p:txBody>
      </p:sp>
    </p:spTree>
    <p:extLst>
      <p:ext uri="{BB962C8B-B14F-4D97-AF65-F5344CB8AC3E}">
        <p14:creationId xmlns:p14="http://schemas.microsoft.com/office/powerpoint/2010/main" val="7588683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1B09D-E959-49DC-AFC9-6D0D86BEC5C9}"/>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1619216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F6DB5-C238-4F78-82DB-E156664E28C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5B7C73D-34E7-4933-8BF4-E2D24DF5DFB1}"/>
              </a:ext>
            </a:extLst>
          </p:cNvPr>
          <p:cNvSpPr txBox="1"/>
          <p:nvPr/>
        </p:nvSpPr>
        <p:spPr>
          <a:xfrm>
            <a:off x="7712765" y="3059668"/>
            <a:ext cx="4008661" cy="369332"/>
          </a:xfrm>
          <a:prstGeom prst="rect">
            <a:avLst/>
          </a:prstGeom>
          <a:noFill/>
        </p:spPr>
        <p:txBody>
          <a:bodyPr wrap="none" rtlCol="0">
            <a:spAutoFit/>
          </a:bodyPr>
          <a:lstStyle/>
          <a:p>
            <a:r>
              <a:rPr lang="en-US" dirty="0">
                <a:solidFill>
                  <a:schemeClr val="bg1"/>
                </a:solidFill>
              </a:rPr>
              <a:t>First_webserver container’s IP address.</a:t>
            </a:r>
          </a:p>
        </p:txBody>
      </p:sp>
      <p:cxnSp>
        <p:nvCxnSpPr>
          <p:cNvPr id="5" name="Straight Arrow Connector 4">
            <a:extLst>
              <a:ext uri="{FF2B5EF4-FFF2-40B4-BE49-F238E27FC236}">
                <a16:creationId xmlns:a16="http://schemas.microsoft.com/office/drawing/2014/main" id="{E1D6D2F4-D784-41A7-96E4-D0BC7A000CDA}"/>
              </a:ext>
            </a:extLst>
          </p:cNvPr>
          <p:cNvCxnSpPr/>
          <p:nvPr/>
        </p:nvCxnSpPr>
        <p:spPr>
          <a:xfrm flipH="1">
            <a:off x="4174435" y="3244334"/>
            <a:ext cx="3445565" cy="1221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144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07217-A10C-418A-88E5-7DD3654C9E0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9304277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D66E5-5576-4D91-AA54-7497E567D0F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BEBA267-44B4-49B4-A180-BB8E29EB4C7B}"/>
              </a:ext>
            </a:extLst>
          </p:cNvPr>
          <p:cNvSpPr txBox="1"/>
          <p:nvPr/>
        </p:nvSpPr>
        <p:spPr>
          <a:xfrm>
            <a:off x="7712765" y="3059668"/>
            <a:ext cx="4313489" cy="369332"/>
          </a:xfrm>
          <a:prstGeom prst="rect">
            <a:avLst/>
          </a:prstGeom>
          <a:noFill/>
        </p:spPr>
        <p:txBody>
          <a:bodyPr wrap="none" rtlCol="0">
            <a:spAutoFit/>
          </a:bodyPr>
          <a:lstStyle/>
          <a:p>
            <a:r>
              <a:rPr lang="en-US" dirty="0">
                <a:solidFill>
                  <a:schemeClr val="bg1"/>
                </a:solidFill>
              </a:rPr>
              <a:t>Second_webserver container’s IP address.</a:t>
            </a:r>
          </a:p>
        </p:txBody>
      </p:sp>
      <p:cxnSp>
        <p:nvCxnSpPr>
          <p:cNvPr id="5" name="Straight Arrow Connector 4">
            <a:extLst>
              <a:ext uri="{FF2B5EF4-FFF2-40B4-BE49-F238E27FC236}">
                <a16:creationId xmlns:a16="http://schemas.microsoft.com/office/drawing/2014/main" id="{F8D704DC-4076-4B5C-9527-EDDAC5465CCE}"/>
              </a:ext>
            </a:extLst>
          </p:cNvPr>
          <p:cNvCxnSpPr/>
          <p:nvPr/>
        </p:nvCxnSpPr>
        <p:spPr>
          <a:xfrm flipH="1">
            <a:off x="4200939" y="3273287"/>
            <a:ext cx="3366052" cy="80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83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284551-B52D-454F-831C-45439FACEE88}"/>
              </a:ext>
            </a:extLst>
          </p:cNvPr>
          <p:cNvPicPr>
            <a:picLocks noChangeAspect="1"/>
          </p:cNvPicPr>
          <p:nvPr/>
        </p:nvPicPr>
        <p:blipFill>
          <a:blip r:embed="rId2"/>
          <a:stretch>
            <a:fillRect/>
          </a:stretch>
        </p:blipFill>
        <p:spPr>
          <a:xfrm>
            <a:off x="457199" y="1737691"/>
            <a:ext cx="11277601" cy="3382617"/>
          </a:xfrm>
          <a:prstGeom prst="rect">
            <a:avLst/>
          </a:prstGeom>
        </p:spPr>
      </p:pic>
    </p:spTree>
    <p:extLst>
      <p:ext uri="{BB962C8B-B14F-4D97-AF65-F5344CB8AC3E}">
        <p14:creationId xmlns:p14="http://schemas.microsoft.com/office/powerpoint/2010/main" val="3209213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EEBB29-070D-42B8-9D5A-1496F2C20C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3730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EA000-C091-4ED9-B581-5BA80483F742}"/>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5C668CC-0042-4EFF-B1FF-34BE88A6F16D}"/>
              </a:ext>
            </a:extLst>
          </p:cNvPr>
          <p:cNvCxnSpPr/>
          <p:nvPr/>
        </p:nvCxnSpPr>
        <p:spPr>
          <a:xfrm flipH="1">
            <a:off x="861391" y="463826"/>
            <a:ext cx="927652" cy="2292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8FDFDDB-202D-42DC-B4C9-92A6DAC2F024}"/>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80 was not mapped with first_webserver container.</a:t>
            </a:r>
          </a:p>
        </p:txBody>
      </p:sp>
    </p:spTree>
    <p:extLst>
      <p:ext uri="{BB962C8B-B14F-4D97-AF65-F5344CB8AC3E}">
        <p14:creationId xmlns:p14="http://schemas.microsoft.com/office/powerpoint/2010/main" val="2105964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4AF9A-EF24-424A-831B-24D6A65D41D7}"/>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20D4683-3224-4E2F-A9DE-3060F67C2D76}"/>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100 was mapped with second_webserver container.</a:t>
            </a:r>
          </a:p>
        </p:txBody>
      </p:sp>
      <p:cxnSp>
        <p:nvCxnSpPr>
          <p:cNvPr id="5" name="Straight Arrow Connector 4">
            <a:extLst>
              <a:ext uri="{FF2B5EF4-FFF2-40B4-BE49-F238E27FC236}">
                <a16:creationId xmlns:a16="http://schemas.microsoft.com/office/drawing/2014/main" id="{2F9FDBDB-6D26-4091-A5C2-9C62C18E90D5}"/>
              </a:ext>
            </a:extLst>
          </p:cNvPr>
          <p:cNvCxnSpPr/>
          <p:nvPr/>
        </p:nvCxnSpPr>
        <p:spPr>
          <a:xfrm flipH="1">
            <a:off x="1311965" y="397565"/>
            <a:ext cx="1537252" cy="259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67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DB253-B7BB-4D16-9D21-A4883BA3DD1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743C4F3-0A22-4563-92F1-954925D1E3E1}"/>
              </a:ext>
            </a:extLst>
          </p:cNvPr>
          <p:cNvSpPr txBox="1"/>
          <p:nvPr/>
        </p:nvSpPr>
        <p:spPr>
          <a:xfrm>
            <a:off x="5552661" y="4344194"/>
            <a:ext cx="6096000" cy="1477328"/>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T</a:t>
            </a:r>
            <a:r>
              <a:rPr lang="en-US" i="0" dirty="0">
                <a:solidFill>
                  <a:schemeClr val="bg1"/>
                </a:solidFill>
                <a:effectLst/>
                <a:latin typeface="Times New Roman" panose="02020603050405020304" pitchFamily="18" charset="0"/>
                <a:cs typeface="Times New Roman" panose="02020603050405020304" pitchFamily="18" charset="0"/>
              </a:rPr>
              <a:t>o attach your terminal's standard input, output, and error (or any combination of the three) to a running container using the container's ID or name. This allows you to view its ongoing output or to control it interactively, as though the commands were running directly in your terminal.</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195949D-5400-4941-8DB8-F6DCCB6C6150}"/>
              </a:ext>
            </a:extLst>
          </p:cNvPr>
          <p:cNvCxnSpPr/>
          <p:nvPr/>
        </p:nvCxnSpPr>
        <p:spPr>
          <a:xfrm flipH="1" flipV="1">
            <a:off x="3617843" y="808383"/>
            <a:ext cx="2107096" cy="314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3947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9A0B5-0D16-489F-890F-F64D8375AC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6226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A841C-498F-48EC-80DB-B2425DA0C8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0139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492186-3CD6-49E1-BA32-ECE3D76CC4E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7994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0256B-836E-4662-BF58-472896EE316C}"/>
              </a:ext>
            </a:extLst>
          </p:cNvPr>
          <p:cNvPicPr>
            <a:picLocks noChangeAspect="1"/>
          </p:cNvPicPr>
          <p:nvPr/>
        </p:nvPicPr>
        <p:blipFill>
          <a:blip r:embed="rId2"/>
          <a:stretch>
            <a:fillRect/>
          </a:stretch>
        </p:blipFill>
        <p:spPr>
          <a:xfrm>
            <a:off x="430695" y="1812235"/>
            <a:ext cx="11330609" cy="3233530"/>
          </a:xfrm>
          <a:prstGeom prst="rect">
            <a:avLst/>
          </a:prstGeom>
        </p:spPr>
      </p:pic>
    </p:spTree>
    <p:extLst>
      <p:ext uri="{BB962C8B-B14F-4D97-AF65-F5344CB8AC3E}">
        <p14:creationId xmlns:p14="http://schemas.microsoft.com/office/powerpoint/2010/main" val="477397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948412-BAD2-4890-ADB9-384C734A74A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1166016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BE97-508D-4AB1-8522-A6FB1B354012}"/>
              </a:ext>
            </a:extLst>
          </p:cNvPr>
          <p:cNvSpPr>
            <a:spLocks noGrp="1"/>
          </p:cNvSpPr>
          <p:nvPr>
            <p:ph type="title"/>
          </p:nvPr>
        </p:nvSpPr>
        <p:spPr>
          <a:xfrm>
            <a:off x="3689778" y="3126292"/>
            <a:ext cx="4812443" cy="605415"/>
          </a:xfrm>
        </p:spPr>
        <p:txBody>
          <a:bodyPr/>
          <a:lstStyle/>
          <a:p>
            <a:r>
              <a:rPr lang="en-US" dirty="0"/>
              <a:t>Image creation methods</a:t>
            </a:r>
          </a:p>
        </p:txBody>
      </p:sp>
    </p:spTree>
    <p:extLst>
      <p:ext uri="{BB962C8B-B14F-4D97-AF65-F5344CB8AC3E}">
        <p14:creationId xmlns:p14="http://schemas.microsoft.com/office/powerpoint/2010/main" val="4105655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AD2CC-A5B9-4A47-8794-64906E219B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7044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684BB6-9939-4A84-A5E2-4AAF925E064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788281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7E6A1-D238-4EF3-B19A-5954FA999A1C}"/>
              </a:ext>
            </a:extLst>
          </p:cNvPr>
          <p:cNvPicPr>
            <a:picLocks noChangeAspect="1"/>
          </p:cNvPicPr>
          <p:nvPr/>
        </p:nvPicPr>
        <p:blipFill>
          <a:blip r:embed="rId2"/>
          <a:stretch>
            <a:fillRect/>
          </a:stretch>
        </p:blipFill>
        <p:spPr>
          <a:xfrm>
            <a:off x="437321" y="2506524"/>
            <a:ext cx="11317357" cy="1844951"/>
          </a:xfrm>
          <a:prstGeom prst="rect">
            <a:avLst/>
          </a:prstGeom>
        </p:spPr>
      </p:pic>
    </p:spTree>
    <p:extLst>
      <p:ext uri="{BB962C8B-B14F-4D97-AF65-F5344CB8AC3E}">
        <p14:creationId xmlns:p14="http://schemas.microsoft.com/office/powerpoint/2010/main" val="38875685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4BA44-AC12-4D0D-A37F-99489D06046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35401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985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301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2" name="TextBox 1">
            <a:extLst>
              <a:ext uri="{FF2B5EF4-FFF2-40B4-BE49-F238E27FC236}">
                <a16:creationId xmlns:a16="http://schemas.microsoft.com/office/drawing/2014/main" id="{45BB5EF3-A63F-4655-9E86-DB9FF3C8AE38}"/>
              </a:ext>
            </a:extLst>
          </p:cNvPr>
          <p:cNvSpPr txBox="1"/>
          <p:nvPr/>
        </p:nvSpPr>
        <p:spPr>
          <a:xfrm>
            <a:off x="2426565" y="2844224"/>
            <a:ext cx="7338869" cy="1169551"/>
          </a:xfrm>
          <a:prstGeom prst="rect">
            <a:avLst/>
          </a:prstGeom>
          <a:noFill/>
        </p:spPr>
        <p:txBody>
          <a:bodyPr wrap="none" rtlCol="0">
            <a:spAutoFit/>
          </a:bodyPr>
          <a:lstStyle/>
          <a:p>
            <a:r>
              <a:rPr lang="en-US" sz="7000" dirty="0">
                <a:latin typeface="Times New Roman" panose="02020603050405020304" pitchFamily="18" charset="0"/>
                <a:cs typeface="Times New Roman" panose="02020603050405020304" pitchFamily="18" charset="0"/>
              </a:rPr>
              <a:t>Docker Networking</a:t>
            </a:r>
          </a:p>
        </p:txBody>
      </p:sp>
    </p:spTree>
    <p:extLst>
      <p:ext uri="{BB962C8B-B14F-4D97-AF65-F5344CB8AC3E}">
        <p14:creationId xmlns:p14="http://schemas.microsoft.com/office/powerpoint/2010/main" val="3959789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0B392-3C4C-4D02-AF2E-182A999AD3D5}"/>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4973433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81B02-FEA3-48DF-AA7A-0AC862B053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98945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CC541-988B-447E-BF11-8447C9B0B8A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060579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EC95F2-6A29-4A18-939C-CC7E52FB9B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96260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A40DC-56AE-4588-A9F0-020B7474EFC6}"/>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64180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C48F6-1DD7-4A5E-9F37-96BE9FD03689}"/>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9EF6575B-EEAB-4EC5-AB85-5CCE3617BF07}"/>
              </a:ext>
            </a:extLst>
          </p:cNvPr>
          <p:cNvSpPr txBox="1"/>
          <p:nvPr/>
        </p:nvSpPr>
        <p:spPr>
          <a:xfrm>
            <a:off x="477078" y="5668616"/>
            <a:ext cx="218200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“Same hardware resources”</a:t>
            </a:r>
          </a:p>
        </p:txBody>
      </p:sp>
      <p:sp>
        <p:nvSpPr>
          <p:cNvPr id="7" name="TextBox 6">
            <a:extLst>
              <a:ext uri="{FF2B5EF4-FFF2-40B4-BE49-F238E27FC236}">
                <a16:creationId xmlns:a16="http://schemas.microsoft.com/office/drawing/2014/main" id="{9522D5D3-B644-42D5-AC40-825D28E0A32B}"/>
              </a:ext>
            </a:extLst>
          </p:cNvPr>
          <p:cNvSpPr txBox="1"/>
          <p:nvPr/>
        </p:nvSpPr>
        <p:spPr>
          <a:xfrm>
            <a:off x="5466521" y="3766930"/>
            <a:ext cx="2789584"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“Can only allocate host OS resources for virtualization”</a:t>
            </a:r>
          </a:p>
        </p:txBody>
      </p:sp>
    </p:spTree>
    <p:extLst>
      <p:ext uri="{BB962C8B-B14F-4D97-AF65-F5344CB8AC3E}">
        <p14:creationId xmlns:p14="http://schemas.microsoft.com/office/powerpoint/2010/main" val="34662430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C6C01-A27B-45E6-AC63-E76033E675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61390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38FAA-6343-42DC-82BC-DA84248A2F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35235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867C18-B490-4BD8-81CD-44A3AE0AD9B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03870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3C904-66D6-4353-BABE-2091DA62A8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40579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E319B-97CB-44BC-B71D-0DC5D09419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2467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FE006-A816-493A-919A-CA8270BB661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97942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B19CD-D8AA-4DA5-9B92-0F280EB92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96563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53ADA-DF4C-4CCC-8DA8-7C53C7CD6A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6350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F89F5-9405-49A4-B57A-115470C7DB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16568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F4D17-A773-485F-B6EB-D54D79ED2F08}"/>
              </a:ext>
            </a:extLst>
          </p:cNvPr>
          <p:cNvPicPr>
            <a:picLocks noChangeAspect="1"/>
          </p:cNvPicPr>
          <p:nvPr/>
        </p:nvPicPr>
        <p:blipFill>
          <a:blip r:embed="rId2"/>
          <a:stretch>
            <a:fillRect/>
          </a:stretch>
        </p:blipFill>
        <p:spPr>
          <a:xfrm>
            <a:off x="0" y="12107"/>
            <a:ext cx="12192000" cy="6833785"/>
          </a:xfrm>
          <a:prstGeom prst="rect">
            <a:avLst/>
          </a:prstGeom>
        </p:spPr>
      </p:pic>
    </p:spTree>
    <p:extLst>
      <p:ext uri="{BB962C8B-B14F-4D97-AF65-F5344CB8AC3E}">
        <p14:creationId xmlns:p14="http://schemas.microsoft.com/office/powerpoint/2010/main" val="1067810019"/>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{0B7538B3-5D02-48A9-A944-4C23B2D07B2E}tf33552983_win32</Template>
  <TotalTime>3593</TotalTime>
  <Words>1070</Words>
  <Application>Microsoft Office PowerPoint</Application>
  <PresentationFormat>Widescreen</PresentationFormat>
  <Paragraphs>64</Paragraphs>
  <Slides>100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100</vt:i4>
      </vt:variant>
    </vt:vector>
  </HeadingPairs>
  <TitlesOfParts>
    <vt:vector size="106" baseType="lpstr">
      <vt:lpstr>Arial</vt:lpstr>
      <vt:lpstr>Franklin Gothic Book</vt:lpstr>
      <vt:lpstr>Franklin Gothic Demi</vt:lpstr>
      <vt:lpstr>Times New Roman</vt:lpstr>
      <vt:lpstr>Wingdings 2</vt:lpstr>
      <vt:lpstr>DividendVTI</vt:lpstr>
      <vt:lpstr>Introduction to docker</vt:lpstr>
      <vt:lpstr>PowerPoint Presentation</vt:lpstr>
      <vt:lpstr>Hypervisor</vt:lpstr>
      <vt:lpstr>Bare metal (Type 1) vs hosted (type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virtualization</vt:lpstr>
      <vt:lpstr>PowerPoint Presentation</vt:lpstr>
      <vt:lpstr>Virtual machines vs containers VS serverless</vt:lpstr>
      <vt:lpstr>Virtual machines vs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 containers (Lxc)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vt:lpstr>
      <vt:lpstr>Working of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creation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Tashik Moin</dc:creator>
  <cp:lastModifiedBy>Tashik Moin</cp:lastModifiedBy>
  <cp:revision>81</cp:revision>
  <dcterms:created xsi:type="dcterms:W3CDTF">2021-06-27T13:07:38Z</dcterms:created>
  <dcterms:modified xsi:type="dcterms:W3CDTF">2021-08-05T19:00:33Z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